
<file path=[Content_Types].xml><?xml version="1.0" encoding="utf-8"?>
<Types xmlns="http://schemas.openxmlformats.org/package/2006/content-types">
  <Default Extension="bin" ContentType="application/vnd.ms-office.vbaProject"/>
  <Default Extension="jpeg" ContentType="image/jpeg"/>
  <Default Extension="rels" ContentType="application/vnd.openxmlformats-package.relationships+xml"/>
  <Default Extension="xml" ContentType="application/xml"/>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slides/slide114.xml" ContentType="application/vnd.openxmlformats-officedocument.presentationml.slide+xml"/>
  <Override PartName="/ppt/slides/slide115.xml" ContentType="application/vnd.openxmlformats-officedocument.presentationml.slide+xml"/>
  <Override PartName="/ppt/slides/slide116.xml" ContentType="application/vnd.openxmlformats-officedocument.presentationml.slide+xml"/>
  <Override PartName="/ppt/slides/slide117.xml" ContentType="application/vnd.openxmlformats-officedocument.presentationml.slide+xml"/>
  <Override PartName="/ppt/slides/slide118.xml" ContentType="application/vnd.openxmlformats-officedocument.presentationml.slide+xml"/>
  <Override PartName="/ppt/slides/slide119.xml" ContentType="application/vnd.openxmlformats-officedocument.presentationml.slide+xml"/>
  <Override PartName="/ppt/slides/slide120.xml" ContentType="application/vnd.openxmlformats-officedocument.presentationml.slide+xml"/>
  <Override PartName="/ppt/slides/slide121.xml" ContentType="application/vnd.openxmlformats-officedocument.presentationml.slide+xml"/>
  <Override PartName="/ppt/slides/slide122.xml" ContentType="application/vnd.openxmlformats-officedocument.presentationml.slide+xml"/>
  <Override PartName="/ppt/slides/slide123.xml" ContentType="application/vnd.openxmlformats-officedocument.presentationml.slide+xml"/>
  <Override PartName="/ppt/slides/slide124.xml" ContentType="application/vnd.openxmlformats-officedocument.presentationml.slide+xml"/>
  <Override PartName="/ppt/slides/slide125.xml" ContentType="application/vnd.openxmlformats-officedocument.presentationml.slide+xml"/>
  <Override PartName="/ppt/slides/slide126.xml" ContentType="application/vnd.openxmlformats-officedocument.presentationml.slide+xml"/>
  <Override PartName="/ppt/slides/slide127.xml" ContentType="application/vnd.openxmlformats-officedocument.presentationml.slide+xml"/>
  <Override PartName="/ppt/slides/slide128.xml" ContentType="application/vnd.openxmlformats-officedocument.presentationml.slide+xml"/>
  <Override PartName="/ppt/slides/slide129.xml" ContentType="application/vnd.openxmlformats-officedocument.presentationml.slide+xml"/>
  <Override PartName="/ppt/slides/slide130.xml" ContentType="application/vnd.openxmlformats-officedocument.presentationml.slide+xml"/>
  <Override PartName="/ppt/slides/slide131.xml" ContentType="application/vnd.openxmlformats-officedocument.presentationml.slide+xml"/>
  <Override PartName="/ppt/slides/slide132.xml" ContentType="application/vnd.openxmlformats-officedocument.presentationml.slide+xml"/>
  <Override PartName="/ppt/slides/slide133.xml" ContentType="application/vnd.openxmlformats-officedocument.presentationml.slide+xml"/>
  <Override PartName="/ppt/slides/slide134.xml" ContentType="application/vnd.openxmlformats-officedocument.presentationml.slide+xml"/>
  <Override PartName="/ppt/slides/slide135.xml" ContentType="application/vnd.openxmlformats-officedocument.presentationml.slide+xml"/>
  <Override PartName="/ppt/slides/slide136.xml" ContentType="application/vnd.openxmlformats-officedocument.presentationml.slide+xml"/>
  <Override PartName="/ppt/slides/slide137.xml" ContentType="application/vnd.openxmlformats-officedocument.presentationml.slide+xml"/>
  <Override PartName="/ppt/slides/slide138.xml" ContentType="application/vnd.openxmlformats-officedocument.presentationml.slide+xml"/>
  <Override PartName="/ppt/slides/slide139.xml" ContentType="application/vnd.openxmlformats-officedocument.presentationml.slide+xml"/>
  <Override PartName="/ppt/slides/slide140.xml" ContentType="application/vnd.openxmlformats-officedocument.presentationml.slide+xml"/>
  <Override PartName="/ppt/slides/slide141.xml" ContentType="application/vnd.openxmlformats-officedocument.presentationml.slide+xml"/>
  <Override PartName="/ppt/slides/slide142.xml" ContentType="application/vnd.openxmlformats-officedocument.presentationml.slide+xml"/>
  <Override PartName="/ppt/slides/slide143.xml" ContentType="application/vnd.openxmlformats-officedocument.presentationml.slide+xml"/>
  <Override PartName="/ppt/slides/slide144.xml" ContentType="application/vnd.openxmlformats-officedocument.presentationml.slide+xml"/>
  <Override PartName="/ppt/slides/slide145.xml" ContentType="application/vnd.openxmlformats-officedocument.presentationml.slide+xml"/>
  <Override PartName="/ppt/slides/slide146.xml" ContentType="application/vnd.openxmlformats-officedocument.presentationml.slide+xml"/>
  <Override PartName="/ppt/slides/slide147.xml" ContentType="application/vnd.openxmlformats-officedocument.presentationml.slide+xml"/>
  <Override PartName="/ppt/slides/slide148.xml" ContentType="application/vnd.openxmlformats-officedocument.presentationml.slide+xml"/>
  <Override PartName="/ppt/slides/slide149.xml" ContentType="application/vnd.openxmlformats-officedocument.presentationml.slide+xml"/>
  <Override PartName="/ppt/slides/slide150.xml" ContentType="application/vnd.openxmlformats-officedocument.presentationml.slide+xml"/>
  <Override PartName="/ppt/slides/slide151.xml" ContentType="application/vnd.openxmlformats-officedocument.presentationml.slide+xml"/>
  <Override PartName="/ppt/slides/slide152.xml" ContentType="application/vnd.openxmlformats-officedocument.presentationml.slide+xml"/>
  <Override PartName="/ppt/slides/slide153.xml" ContentType="application/vnd.openxmlformats-officedocument.presentationml.slide+xml"/>
  <Override PartName="/ppt/slides/slide154.xml" ContentType="application/vnd.openxmlformats-officedocument.presentationml.slide+xml"/>
  <Override PartName="/ppt/slides/slide155.xml" ContentType="application/vnd.openxmlformats-officedocument.presentationml.slide+xml"/>
  <Override PartName="/ppt/slides/slide156.xml" ContentType="application/vnd.openxmlformats-officedocument.presentationml.slide+xml"/>
  <Override PartName="/ppt/slides/slide157.xml" ContentType="application/vnd.openxmlformats-officedocument.presentationml.slide+xml"/>
  <Override PartName="/ppt/slides/slide158.xml" ContentType="application/vnd.openxmlformats-officedocument.presentationml.slide+xml"/>
  <Override PartName="/ppt/slides/slide159.xml" ContentType="application/vnd.openxmlformats-officedocument.presentationml.slide+xml"/>
  <Override PartName="/ppt/slides/slide160.xml" ContentType="application/vnd.openxmlformats-officedocument.presentationml.slide+xml"/>
  <Override PartName="/ppt/slides/slide161.xml" ContentType="application/vnd.openxmlformats-officedocument.presentationml.slide+xml"/>
  <Override PartName="/ppt/slides/slide162.xml" ContentType="application/vnd.openxmlformats-officedocument.presentationml.slide+xml"/>
  <Override PartName="/ppt/slides/slide163.xml" ContentType="application/vnd.openxmlformats-officedocument.presentationml.slide+xml"/>
  <Override PartName="/ppt/slides/slide164.xml" ContentType="application/vnd.openxmlformats-officedocument.presentationml.slide+xml"/>
  <Override PartName="/ppt/slides/slide165.xml" ContentType="application/vnd.openxmlformats-officedocument.presentationml.slide+xml"/>
  <Override PartName="/ppt/slides/slide166.xml" ContentType="application/vnd.openxmlformats-officedocument.presentationml.slide+xml"/>
  <Override PartName="/ppt/slides/slide167.xml" ContentType="application/vnd.openxmlformats-officedocument.presentationml.slide+xml"/>
  <Override PartName="/ppt/slides/slide168.xml" ContentType="application/vnd.openxmlformats-officedocument.presentationml.slide+xml"/>
  <Override PartName="/ppt/slides/slide169.xml" ContentType="application/vnd.openxmlformats-officedocument.presentationml.slide+xml"/>
  <Override PartName="/ppt/slides/slide170.xml" ContentType="application/vnd.openxmlformats-officedocument.presentationml.slide+xml"/>
  <Override PartName="/ppt/slides/slide171.xml" ContentType="application/vnd.openxmlformats-officedocument.presentationml.slide+xml"/>
  <Override PartName="/ppt/slides/slide172.xml" ContentType="application/vnd.openxmlformats-officedocument.presentationml.slide+xml"/>
  <Override PartName="/ppt/slides/slide173.xml" ContentType="application/vnd.openxmlformats-officedocument.presentationml.slide+xml"/>
  <Override PartName="/ppt/slides/slide174.xml" ContentType="application/vnd.openxmlformats-officedocument.presentationml.slide+xml"/>
  <Override PartName="/ppt/slides/slide175.xml" ContentType="application/vnd.openxmlformats-officedocument.presentationml.slide+xml"/>
  <Override PartName="/ppt/slides/slide176.xml" ContentType="application/vnd.openxmlformats-officedocument.presentationml.slide+xml"/>
  <Override PartName="/ppt/slides/slide177.xml" ContentType="application/vnd.openxmlformats-officedocument.presentationml.slide+xml"/>
  <Override PartName="/ppt/slides/slide178.xml" ContentType="application/vnd.openxmlformats-officedocument.presentationml.slide+xml"/>
  <Override PartName="/ppt/slides/slide179.xml" ContentType="application/vnd.openxmlformats-officedocument.presentationml.slide+xml"/>
  <Override PartName="/ppt/slides/slide180.xml" ContentType="application/vnd.openxmlformats-officedocument.presentationml.slide+xml"/>
  <Override PartName="/ppt/slides/slide181.xml" ContentType="application/vnd.openxmlformats-officedocument.presentationml.slide+xml"/>
  <Override PartName="/ppt/slides/slide182.xml" ContentType="application/vnd.openxmlformats-officedocument.presentationml.slide+xml"/>
  <Override PartName="/ppt/slides/slide183.xml" ContentType="application/vnd.openxmlformats-officedocument.presentationml.slide+xml"/>
  <Override PartName="/ppt/slides/slide184.xml" ContentType="application/vnd.openxmlformats-officedocument.presentationml.slide+xml"/>
  <Override PartName="/ppt/slides/slide185.xml" ContentType="application/vnd.openxmlformats-officedocument.presentationml.slide+xml"/>
  <Override PartName="/ppt/slides/slide186.xml" ContentType="application/vnd.openxmlformats-officedocument.presentationml.slide+xml"/>
  <Override PartName="/ppt/slides/slide187.xml" ContentType="application/vnd.openxmlformats-officedocument.presentationml.slide+xml"/>
  <Override PartName="/ppt/slides/slide188.xml" ContentType="application/vnd.openxmlformats-officedocument.presentationml.slide+xml"/>
  <Override PartName="/ppt/slides/slide189.xml" ContentType="application/vnd.openxmlformats-officedocument.presentationml.slide+xml"/>
  <Override PartName="/ppt/slides/slide190.xml" ContentType="application/vnd.openxmlformats-officedocument.presentationml.slide+xml"/>
  <Override PartName="/ppt/slides/slide191.xml" ContentType="application/vnd.openxmlformats-officedocument.presentationml.slide+xml"/>
  <Override PartName="/ppt/slides/slide192.xml" ContentType="application/vnd.openxmlformats-officedocument.presentationml.slide+xml"/>
  <Override PartName="/ppt/slides/slide193.xml" ContentType="application/vnd.openxmlformats-officedocument.presentationml.slide+xml"/>
  <Override PartName="/ppt/slides/slide194.xml" ContentType="application/vnd.openxmlformats-officedocument.presentationml.slide+xml"/>
  <Override PartName="/ppt/slides/slide195.xml" ContentType="application/vnd.openxmlformats-officedocument.presentationml.slide+xml"/>
  <Override PartName="/ppt/slides/slide196.xml" ContentType="application/vnd.openxmlformats-officedocument.presentationml.slide+xml"/>
  <Override PartName="/ppt/slides/slide197.xml" ContentType="application/vnd.openxmlformats-officedocument.presentationml.slide+xml"/>
  <Override PartName="/ppt/slides/slide198.xml" ContentType="application/vnd.openxmlformats-officedocument.presentationml.slide+xml"/>
  <Override PartName="/ppt/slides/slide199.xml" ContentType="application/vnd.openxmlformats-officedocument.presentationml.slide+xml"/>
  <Override PartName="/ppt/slides/slide200.xml" ContentType="application/vnd.openxmlformats-officedocument.presentationml.slide+xml"/>
  <Override PartName="/ppt/slides/slide201.xml" ContentType="application/vnd.openxmlformats-officedocument.presentationml.slide+xml"/>
  <Override PartName="/ppt/slides/slide202.xml" ContentType="application/vnd.openxmlformats-officedocument.presentationml.slide+xml"/>
  <Override PartName="/ppt/slides/slide203.xml" ContentType="application/vnd.openxmlformats-officedocument.presentationml.slide+xml"/>
  <Override PartName="/ppt/slides/slide204.xml" ContentType="application/vnd.openxmlformats-officedocument.presentationml.slide+xml"/>
  <Override PartName="/ppt/slides/slide205.xml" ContentType="application/vnd.openxmlformats-officedocument.presentationml.slide+xml"/>
  <Override PartName="/ppt/slides/slide206.xml" ContentType="application/vnd.openxmlformats-officedocument.presentationml.slide+xml"/>
  <Override PartName="/ppt/slides/slide207.xml" ContentType="application/vnd.openxmlformats-officedocument.presentationml.slide+xml"/>
  <Override PartName="/ppt/slides/slide208.xml" ContentType="application/vnd.openxmlformats-officedocument.presentationml.slide+xml"/>
  <Override PartName="/ppt/slides/slide209.xml" ContentType="application/vnd.openxmlformats-officedocument.presentationml.slide+xml"/>
  <Override PartName="/ppt/slides/slide210.xml" ContentType="application/vnd.openxmlformats-officedocument.presentationml.slide+xml"/>
  <Override PartName="/ppt/slides/slide211.xml" ContentType="application/vnd.openxmlformats-officedocument.presentationml.slide+xml"/>
  <Override PartName="/ppt/slides/slide212.xml" ContentType="application/vnd.openxmlformats-officedocument.presentationml.slide+xml"/>
  <Override PartName="/ppt/slides/slide213.xml" ContentType="application/vnd.openxmlformats-officedocument.presentationml.slide+xml"/>
  <Override PartName="/ppt/slides/slide214.xml" ContentType="application/vnd.openxmlformats-officedocument.presentationml.slide+xml"/>
  <Override PartName="/ppt/slides/slide215.xml" ContentType="application/vnd.openxmlformats-officedocument.presentationml.slide+xml"/>
  <Override PartName="/ppt/slides/slide216.xml" ContentType="application/vnd.openxmlformats-officedocument.presentationml.slide+xml"/>
  <Override PartName="/ppt/slides/slide217.xml" ContentType="application/vnd.openxmlformats-officedocument.presentationml.slide+xml"/>
  <Override PartName="/ppt/slides/slide218.xml" ContentType="application/vnd.openxmlformats-officedocument.presentationml.slide+xml"/>
  <Override PartName="/ppt/slides/slide219.xml" ContentType="application/vnd.openxmlformats-officedocument.presentationml.slide+xml"/>
  <Override PartName="/ppt/slides/slide220.xml" ContentType="application/vnd.openxmlformats-officedocument.presentationml.slide+xml"/>
  <Override PartName="/ppt/slides/slide221.xml" ContentType="application/vnd.openxmlformats-officedocument.presentationml.slide+xml"/>
  <Override PartName="/ppt/slides/slide222.xml" ContentType="application/vnd.openxmlformats-officedocument.presentationml.slide+xml"/>
  <Override PartName="/ppt/slides/slide223.xml" ContentType="application/vnd.openxmlformats-officedocument.presentationml.slide+xml"/>
  <Override PartName="/ppt/slides/slide224.xml" ContentType="application/vnd.openxmlformats-officedocument.presentationml.slide+xml"/>
  <Override PartName="/ppt/slides/slide225.xml" ContentType="application/vnd.openxmlformats-officedocument.presentationml.slide+xml"/>
  <Override PartName="/ppt/slides/slide226.xml" ContentType="application/vnd.openxmlformats-officedocument.presentationml.slide+xml"/>
  <Override PartName="/ppt/slides/slide227.xml" ContentType="application/vnd.openxmlformats-officedocument.presentationml.slide+xml"/>
  <Override PartName="/ppt/slides/slide228.xml" ContentType="application/vnd.openxmlformats-officedocument.presentationml.slide+xml"/>
  <Override PartName="/ppt/slides/slide229.xml" ContentType="application/vnd.openxmlformats-officedocument.presentationml.slide+xml"/>
  <Override PartName="/ppt/slides/slide230.xml" ContentType="application/vnd.openxmlformats-officedocument.presentationml.slide+xml"/>
  <Override PartName="/ppt/slides/slide231.xml" ContentType="application/vnd.openxmlformats-officedocument.presentationml.slide+xml"/>
  <Override PartName="/ppt/slides/slide232.xml" ContentType="application/vnd.openxmlformats-officedocument.presentationml.slide+xml"/>
  <Override PartName="/ppt/slides/slide233.xml" ContentType="application/vnd.openxmlformats-officedocument.presentationml.slide+xml"/>
  <Override PartName="/ppt/slides/slide234.xml" ContentType="application/vnd.openxmlformats-officedocument.presentationml.slide+xml"/>
  <Override PartName="/ppt/slides/slide235.xml" ContentType="application/vnd.openxmlformats-officedocument.presentationml.slide+xml"/>
  <Override PartName="/ppt/slides/slide236.xml" ContentType="application/vnd.openxmlformats-officedocument.presentationml.slide+xml"/>
  <Override PartName="/ppt/slides/slide237.xml" ContentType="application/vnd.openxmlformats-officedocument.presentationml.slide+xml"/>
  <Override PartName="/ppt/slides/slide238.xml" ContentType="application/vnd.openxmlformats-officedocument.presentationml.slide+xml"/>
  <Override PartName="/ppt/slides/slide239.xml" ContentType="application/vnd.openxmlformats-officedocument.presentationml.slide+xml"/>
  <Override PartName="/ppt/slides/slide240.xml" ContentType="application/vnd.openxmlformats-officedocument.presentationml.slide+xml"/>
  <Override PartName="/ppt/slides/slide241.xml" ContentType="application/vnd.openxmlformats-officedocument.presentationml.slide+xml"/>
  <Override PartName="/ppt/slides/slide242.xml" ContentType="application/vnd.openxmlformats-officedocument.presentationml.slide+xml"/>
  <Override PartName="/ppt/slides/slide243.xml" ContentType="application/vnd.openxmlformats-officedocument.presentationml.slide+xml"/>
  <Override PartName="/ppt/slides/slide244.xml" ContentType="application/vnd.openxmlformats-officedocument.presentationml.slide+xml"/>
  <Override PartName="/ppt/slides/slide245.xml" ContentType="application/vnd.openxmlformats-officedocument.presentationml.slide+xml"/>
  <Override PartName="/ppt/slides/slide246.xml" ContentType="application/vnd.openxmlformats-officedocument.presentationml.slide+xml"/>
  <Override PartName="/ppt/slides/slide247.xml" ContentType="application/vnd.openxmlformats-officedocument.presentationml.slide+xml"/>
  <Override PartName="/ppt/slides/slide248.xml" ContentType="application/vnd.openxmlformats-officedocument.presentationml.slide+xml"/>
  <Override PartName="/ppt/slides/slide249.xml" ContentType="application/vnd.openxmlformats-officedocument.presentationml.slide+xml"/>
  <Override PartName="/ppt/slides/slide250.xml" ContentType="application/vnd.openxmlformats-officedocument.presentationml.slide+xml"/>
  <Override PartName="/ppt/slides/slide251.xml" ContentType="application/vnd.openxmlformats-officedocument.presentationml.slide+xml"/>
  <Override PartName="/ppt/slides/slide252.xml" ContentType="application/vnd.openxmlformats-officedocument.presentationml.slide+xml"/>
  <Override PartName="/ppt/slides/slide253.xml" ContentType="application/vnd.openxmlformats-officedocument.presentationml.slide+xml"/>
  <Override PartName="/ppt/slides/slide254.xml" ContentType="application/vnd.openxmlformats-officedocument.presentationml.slide+xml"/>
  <Override PartName="/ppt/slides/slide255.xml" ContentType="application/vnd.openxmlformats-officedocument.presentationml.slide+xml"/>
  <Override PartName="/ppt/slides/slide256.xml" ContentType="application/vnd.openxmlformats-officedocument.presentationml.slide+xml"/>
  <Override PartName="/ppt/slides/slide257.xml" ContentType="application/vnd.openxmlformats-officedocument.presentationml.slide+xml"/>
  <Override PartName="/ppt/slides/slide258.xml" ContentType="application/vnd.openxmlformats-officedocument.presentationml.slide+xml"/>
  <Override PartName="/ppt/slides/slide259.xml" ContentType="application/vnd.openxmlformats-officedocument.presentationml.slide+xml"/>
  <Override PartName="/ppt/slides/slide260.xml" ContentType="application/vnd.openxmlformats-officedocument.presentationml.slide+xml"/>
  <Override PartName="/ppt/slides/slide261.xml" ContentType="application/vnd.openxmlformats-officedocument.presentationml.slide+xml"/>
  <Override PartName="/ppt/slides/slide262.xml" ContentType="application/vnd.openxmlformats-officedocument.presentationml.slide+xml"/>
  <Override PartName="/ppt/slides/slide263.xml" ContentType="application/vnd.openxmlformats-officedocument.presentationml.slide+xml"/>
  <Override PartName="/ppt/slides/slide264.xml" ContentType="application/vnd.openxmlformats-officedocument.presentationml.slide+xml"/>
  <Override PartName="/ppt/slides/slide265.xml" ContentType="application/vnd.openxmlformats-officedocument.presentationml.slide+xml"/>
  <Override PartName="/ppt/slides/slide266.xml" ContentType="application/vnd.openxmlformats-officedocument.presentationml.slide+xml"/>
  <Override PartName="/ppt/slides/slide267.xml" ContentType="application/vnd.openxmlformats-officedocument.presentationml.slide+xml"/>
  <Override PartName="/ppt/slides/slide268.xml" ContentType="application/vnd.openxmlformats-officedocument.presentationml.slide+xml"/>
  <Override PartName="/ppt/slides/slide269.xml" ContentType="application/vnd.openxmlformats-officedocument.presentationml.slide+xml"/>
  <Override PartName="/ppt/slides/slide270.xml" ContentType="application/vnd.openxmlformats-officedocument.presentationml.slide+xml"/>
  <Override PartName="/ppt/slides/slide271.xml" ContentType="application/vnd.openxmlformats-officedocument.presentationml.slide+xml"/>
  <Override PartName="/ppt/slides/slide272.xml" ContentType="application/vnd.openxmlformats-officedocument.presentationml.slide+xml"/>
  <Override PartName="/ppt/slides/slide273.xml" ContentType="application/vnd.openxmlformats-officedocument.presentationml.slide+xml"/>
  <Override PartName="/ppt/slides/slide274.xml" ContentType="application/vnd.openxmlformats-officedocument.presentationml.slide+xml"/>
  <Override PartName="/ppt/slides/slide275.xml" ContentType="application/vnd.openxmlformats-officedocument.presentationml.slide+xml"/>
  <Override PartName="/ppt/slides/slide276.xml" ContentType="application/vnd.openxmlformats-officedocument.presentationml.slide+xml"/>
  <Override PartName="/ppt/slides/slide277.xml" ContentType="application/vnd.openxmlformats-officedocument.presentationml.slide+xml"/>
  <Override PartName="/ppt/slides/slide278.xml" ContentType="application/vnd.openxmlformats-officedocument.presentationml.slide+xml"/>
  <Override PartName="/ppt/slides/slide279.xml" ContentType="application/vnd.openxmlformats-officedocument.presentationml.slide+xml"/>
  <Override PartName="/ppt/slides/slide280.xml" ContentType="application/vnd.openxmlformats-officedocument.presentationml.slide+xml"/>
  <Override PartName="/ppt/slides/slide281.xml" ContentType="application/vnd.openxmlformats-officedocument.presentationml.slide+xml"/>
  <Override PartName="/ppt/slides/slide282.xml" ContentType="application/vnd.openxmlformats-officedocument.presentationml.slide+xml"/>
  <Override PartName="/ppt/slides/slide283.xml" ContentType="application/vnd.openxmlformats-officedocument.presentationml.slide+xml"/>
  <Override PartName="/ppt/slides/slide284.xml" ContentType="application/vnd.openxmlformats-officedocument.presentationml.slide+xml"/>
  <Override PartName="/ppt/slides/slide285.xml" ContentType="application/vnd.openxmlformats-officedocument.presentationml.slide+xml"/>
  <Override PartName="/ppt/slides/slide286.xml" ContentType="application/vnd.openxmlformats-officedocument.presentationml.slide+xml"/>
  <Override PartName="/ppt/slides/slide287.xml" ContentType="application/vnd.openxmlformats-officedocument.presentationml.slide+xml"/>
  <Override PartName="/ppt/slides/slide28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90"/>
  </p:notesMasterIdLst>
  <p:sldIdLst>
    <p:sldId id="484" r:id="rId2"/>
    <p:sldId id="485" r:id="rId3"/>
    <p:sldId id="486" r:id="rId4"/>
    <p:sldId id="258" r:id="rId5"/>
    <p:sldId id="260" r:id="rId6"/>
    <p:sldId id="340" r:id="rId7"/>
    <p:sldId id="261" r:id="rId8"/>
    <p:sldId id="487" r:id="rId9"/>
    <p:sldId id="264" r:id="rId10"/>
    <p:sldId id="266" r:id="rId11"/>
    <p:sldId id="560" r:id="rId12"/>
    <p:sldId id="267" r:id="rId13"/>
    <p:sldId id="268" r:id="rId14"/>
    <p:sldId id="488" r:id="rId15"/>
    <p:sldId id="270" r:id="rId16"/>
    <p:sldId id="561" r:id="rId17"/>
    <p:sldId id="271" r:id="rId18"/>
    <p:sldId id="458" r:id="rId19"/>
    <p:sldId id="333" r:id="rId20"/>
    <p:sldId id="459" r:id="rId21"/>
    <p:sldId id="497" r:id="rId22"/>
    <p:sldId id="334" r:id="rId23"/>
    <p:sldId id="341" r:id="rId24"/>
    <p:sldId id="490" r:id="rId25"/>
    <p:sldId id="491" r:id="rId26"/>
    <p:sldId id="274" r:id="rId27"/>
    <p:sldId id="460" r:id="rId28"/>
    <p:sldId id="275" r:id="rId29"/>
    <p:sldId id="276" r:id="rId30"/>
    <p:sldId id="461" r:id="rId31"/>
    <p:sldId id="336" r:id="rId32"/>
    <p:sldId id="492" r:id="rId33"/>
    <p:sldId id="493" r:id="rId34"/>
    <p:sldId id="281" r:id="rId35"/>
    <p:sldId id="279" r:id="rId36"/>
    <p:sldId id="462" r:id="rId37"/>
    <p:sldId id="280" r:id="rId38"/>
    <p:sldId id="342" r:id="rId39"/>
    <p:sldId id="494" r:id="rId40"/>
    <p:sldId id="495" r:id="rId41"/>
    <p:sldId id="496" r:id="rId42"/>
    <p:sldId id="283" r:id="rId43"/>
    <p:sldId id="285" r:id="rId44"/>
    <p:sldId id="463" r:id="rId45"/>
    <p:sldId id="337" r:id="rId46"/>
    <p:sldId id="338" r:id="rId47"/>
    <p:sldId id="464" r:id="rId48"/>
    <p:sldId id="339" r:id="rId49"/>
    <p:sldId id="286" r:id="rId50"/>
    <p:sldId id="498" r:id="rId51"/>
    <p:sldId id="499" r:id="rId52"/>
    <p:sldId id="500" r:id="rId53"/>
    <p:sldId id="291" r:id="rId54"/>
    <p:sldId id="326" r:id="rId55"/>
    <p:sldId id="293" r:id="rId56"/>
    <p:sldId id="501" r:id="rId57"/>
    <p:sldId id="294" r:id="rId58"/>
    <p:sldId id="295" r:id="rId59"/>
    <p:sldId id="298" r:id="rId60"/>
    <p:sldId id="343" r:id="rId61"/>
    <p:sldId id="502" r:id="rId62"/>
    <p:sldId id="300" r:id="rId63"/>
    <p:sldId id="327" r:id="rId64"/>
    <p:sldId id="562" r:id="rId65"/>
    <p:sldId id="302" r:id="rId66"/>
    <p:sldId id="328" r:id="rId67"/>
    <p:sldId id="503" r:id="rId68"/>
    <p:sldId id="329" r:id="rId69"/>
    <p:sldId id="504" r:id="rId70"/>
    <p:sldId id="304" r:id="rId71"/>
    <p:sldId id="305" r:id="rId72"/>
    <p:sldId id="505" r:id="rId73"/>
    <p:sldId id="506" r:id="rId74"/>
    <p:sldId id="307" r:id="rId75"/>
    <p:sldId id="309" r:id="rId76"/>
    <p:sldId id="507" r:id="rId77"/>
    <p:sldId id="311" r:id="rId78"/>
    <p:sldId id="508" r:id="rId79"/>
    <p:sldId id="509" r:id="rId80"/>
    <p:sldId id="312" r:id="rId81"/>
    <p:sldId id="314" r:id="rId82"/>
    <p:sldId id="465" r:id="rId83"/>
    <p:sldId id="315" r:id="rId84"/>
    <p:sldId id="317" r:id="rId85"/>
    <p:sldId id="510" r:id="rId86"/>
    <p:sldId id="511" r:id="rId87"/>
    <p:sldId id="512" r:id="rId88"/>
    <p:sldId id="344" r:id="rId89"/>
    <p:sldId id="319" r:id="rId90"/>
    <p:sldId id="563" r:id="rId91"/>
    <p:sldId id="320" r:id="rId92"/>
    <p:sldId id="321" r:id="rId93"/>
    <p:sldId id="466" r:id="rId94"/>
    <p:sldId id="513" r:id="rId95"/>
    <p:sldId id="322" r:id="rId96"/>
    <p:sldId id="325" r:id="rId97"/>
    <p:sldId id="514" r:id="rId98"/>
    <p:sldId id="515" r:id="rId99"/>
    <p:sldId id="516" r:id="rId100"/>
    <p:sldId id="347" r:id="rId101"/>
    <p:sldId id="349" r:id="rId102"/>
    <p:sldId id="517" r:id="rId103"/>
    <p:sldId id="350" r:id="rId104"/>
    <p:sldId id="351" r:id="rId105"/>
    <p:sldId id="518" r:id="rId106"/>
    <p:sldId id="352" r:id="rId107"/>
    <p:sldId id="353" r:id="rId108"/>
    <p:sldId id="519" r:id="rId109"/>
    <p:sldId id="382" r:id="rId110"/>
    <p:sldId id="354" r:id="rId111"/>
    <p:sldId id="520" r:id="rId112"/>
    <p:sldId id="521" r:id="rId113"/>
    <p:sldId id="356" r:id="rId114"/>
    <p:sldId id="358" r:id="rId115"/>
    <p:sldId id="522" r:id="rId116"/>
    <p:sldId id="359" r:id="rId117"/>
    <p:sldId id="383" r:id="rId118"/>
    <p:sldId id="384" r:id="rId119"/>
    <p:sldId id="523" r:id="rId120"/>
    <p:sldId id="385" r:id="rId121"/>
    <p:sldId id="467" r:id="rId122"/>
    <p:sldId id="386" r:id="rId123"/>
    <p:sldId id="387" r:id="rId124"/>
    <p:sldId id="388" r:id="rId125"/>
    <p:sldId id="524" r:id="rId126"/>
    <p:sldId id="362" r:id="rId127"/>
    <p:sldId id="363" r:id="rId128"/>
    <p:sldId id="564" r:id="rId129"/>
    <p:sldId id="364" r:id="rId130"/>
    <p:sldId id="468" r:id="rId131"/>
    <p:sldId id="389" r:id="rId132"/>
    <p:sldId id="390" r:id="rId133"/>
    <p:sldId id="525" r:id="rId134"/>
    <p:sldId id="391" r:id="rId135"/>
    <p:sldId id="392" r:id="rId136"/>
    <p:sldId id="526" r:id="rId137"/>
    <p:sldId id="527" r:id="rId138"/>
    <p:sldId id="366" r:id="rId139"/>
    <p:sldId id="528" r:id="rId140"/>
    <p:sldId id="367" r:id="rId141"/>
    <p:sldId id="368" r:id="rId142"/>
    <p:sldId id="529" r:id="rId143"/>
    <p:sldId id="393" r:id="rId144"/>
    <p:sldId id="530" r:id="rId145"/>
    <p:sldId id="531" r:id="rId146"/>
    <p:sldId id="370" r:id="rId147"/>
    <p:sldId id="532" r:id="rId148"/>
    <p:sldId id="371" r:id="rId149"/>
    <p:sldId id="372" r:id="rId150"/>
    <p:sldId id="470" r:id="rId151"/>
    <p:sldId id="533" r:id="rId152"/>
    <p:sldId id="534" r:id="rId153"/>
    <p:sldId id="535" r:id="rId154"/>
    <p:sldId id="376" r:id="rId155"/>
    <p:sldId id="377" r:id="rId156"/>
    <p:sldId id="536" r:id="rId157"/>
    <p:sldId id="378" r:id="rId158"/>
    <p:sldId id="379" r:id="rId159"/>
    <p:sldId id="537" r:id="rId160"/>
    <p:sldId id="380" r:id="rId161"/>
    <p:sldId id="381" r:id="rId162"/>
    <p:sldId id="540" r:id="rId163"/>
    <p:sldId id="538" r:id="rId164"/>
    <p:sldId id="539" r:id="rId165"/>
    <p:sldId id="396" r:id="rId166"/>
    <p:sldId id="398" r:id="rId167"/>
    <p:sldId id="399" r:id="rId168"/>
    <p:sldId id="471" r:id="rId169"/>
    <p:sldId id="400" r:id="rId170"/>
    <p:sldId id="401" r:id="rId171"/>
    <p:sldId id="404" r:id="rId172"/>
    <p:sldId id="472" r:id="rId173"/>
    <p:sldId id="541" r:id="rId174"/>
    <p:sldId id="406" r:id="rId175"/>
    <p:sldId id="408" r:id="rId176"/>
    <p:sldId id="542" r:id="rId177"/>
    <p:sldId id="409" r:id="rId178"/>
    <p:sldId id="410" r:id="rId179"/>
    <p:sldId id="473" r:id="rId180"/>
    <p:sldId id="416" r:id="rId181"/>
    <p:sldId id="543" r:id="rId182"/>
    <p:sldId id="418" r:id="rId183"/>
    <p:sldId id="544" r:id="rId184"/>
    <p:sldId id="419" r:id="rId185"/>
    <p:sldId id="420" r:id="rId186"/>
    <p:sldId id="474" r:id="rId187"/>
    <p:sldId id="421" r:id="rId188"/>
    <p:sldId id="422" r:id="rId189"/>
    <p:sldId id="475" r:id="rId190"/>
    <p:sldId id="545" r:id="rId191"/>
    <p:sldId id="423" r:id="rId192"/>
    <p:sldId id="476" r:id="rId193"/>
    <p:sldId id="546" r:id="rId194"/>
    <p:sldId id="442" r:id="rId195"/>
    <p:sldId id="547" r:id="rId196"/>
    <p:sldId id="548" r:id="rId197"/>
    <p:sldId id="425" r:id="rId198"/>
    <p:sldId id="478" r:id="rId199"/>
    <p:sldId id="426" r:id="rId200"/>
    <p:sldId id="427" r:id="rId201"/>
    <p:sldId id="428" r:id="rId202"/>
    <p:sldId id="549" r:id="rId203"/>
    <p:sldId id="479" r:id="rId204"/>
    <p:sldId id="443" r:id="rId205"/>
    <p:sldId id="550" r:id="rId206"/>
    <p:sldId id="551" r:id="rId207"/>
    <p:sldId id="430" r:id="rId208"/>
    <p:sldId id="552" r:id="rId209"/>
    <p:sldId id="431" r:id="rId210"/>
    <p:sldId id="432" r:id="rId211"/>
    <p:sldId id="444" r:id="rId212"/>
    <p:sldId id="445" r:id="rId213"/>
    <p:sldId id="553" r:id="rId214"/>
    <p:sldId id="446" r:id="rId215"/>
    <p:sldId id="554" r:id="rId216"/>
    <p:sldId id="555" r:id="rId217"/>
    <p:sldId id="556" r:id="rId218"/>
    <p:sldId id="435" r:id="rId219"/>
    <p:sldId id="436" r:id="rId220"/>
    <p:sldId id="565" r:id="rId221"/>
    <p:sldId id="437" r:id="rId222"/>
    <p:sldId id="438" r:id="rId223"/>
    <p:sldId id="481" r:id="rId224"/>
    <p:sldId id="557" r:id="rId225"/>
    <p:sldId id="439" r:id="rId226"/>
    <p:sldId id="447" r:id="rId227"/>
    <p:sldId id="448" r:id="rId228"/>
    <p:sldId id="449" r:id="rId229"/>
    <p:sldId id="558" r:id="rId230"/>
    <p:sldId id="450" r:id="rId231"/>
    <p:sldId id="451" r:id="rId232"/>
    <p:sldId id="482" r:id="rId233"/>
    <p:sldId id="452" r:id="rId234"/>
    <p:sldId id="566" r:id="rId235"/>
    <p:sldId id="453" r:id="rId236"/>
    <p:sldId id="483" r:id="rId237"/>
    <p:sldId id="440" r:id="rId238"/>
    <p:sldId id="559" r:id="rId239"/>
    <p:sldId id="567" r:id="rId240"/>
    <p:sldId id="568" r:id="rId241"/>
    <p:sldId id="569" r:id="rId242"/>
    <p:sldId id="570" r:id="rId243"/>
    <p:sldId id="571" r:id="rId244"/>
    <p:sldId id="572" r:id="rId245"/>
    <p:sldId id="573" r:id="rId246"/>
    <p:sldId id="574" r:id="rId247"/>
    <p:sldId id="575" r:id="rId248"/>
    <p:sldId id="576" r:id="rId249"/>
    <p:sldId id="577" r:id="rId250"/>
    <p:sldId id="578" r:id="rId251"/>
    <p:sldId id="579" r:id="rId252"/>
    <p:sldId id="580" r:id="rId253"/>
    <p:sldId id="581" r:id="rId254"/>
    <p:sldId id="582" r:id="rId255"/>
    <p:sldId id="583" r:id="rId256"/>
    <p:sldId id="584" r:id="rId257"/>
    <p:sldId id="585" r:id="rId258"/>
    <p:sldId id="586" r:id="rId259"/>
    <p:sldId id="587" r:id="rId260"/>
    <p:sldId id="588" r:id="rId261"/>
    <p:sldId id="589" r:id="rId262"/>
    <p:sldId id="590" r:id="rId263"/>
    <p:sldId id="591" r:id="rId264"/>
    <p:sldId id="592" r:id="rId265"/>
    <p:sldId id="593" r:id="rId266"/>
    <p:sldId id="594" r:id="rId267"/>
    <p:sldId id="595" r:id="rId268"/>
    <p:sldId id="596" r:id="rId269"/>
    <p:sldId id="597" r:id="rId270"/>
    <p:sldId id="598" r:id="rId271"/>
    <p:sldId id="599" r:id="rId272"/>
    <p:sldId id="600" r:id="rId273"/>
    <p:sldId id="601" r:id="rId274"/>
    <p:sldId id="602" r:id="rId275"/>
    <p:sldId id="603" r:id="rId276"/>
    <p:sldId id="604" r:id="rId277"/>
    <p:sldId id="605" r:id="rId278"/>
    <p:sldId id="606" r:id="rId279"/>
    <p:sldId id="607" r:id="rId280"/>
    <p:sldId id="608" r:id="rId281"/>
    <p:sldId id="609" r:id="rId282"/>
    <p:sldId id="610" r:id="rId283"/>
    <p:sldId id="611" r:id="rId284"/>
    <p:sldId id="612" r:id="rId285"/>
    <p:sldId id="613" r:id="rId286"/>
    <p:sldId id="614" r:id="rId287"/>
    <p:sldId id="615" r:id="rId288"/>
    <p:sldId id="616" r:id="rId289"/>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chemeClr val="bg1"/>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900"/>
    <a:srgbClr val="FFD65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34578" autoAdjust="0"/>
    <p:restoredTop sz="86323" autoAdjust="0"/>
  </p:normalViewPr>
  <p:slideViewPr>
    <p:cSldViewPr>
      <p:cViewPr varScale="1">
        <p:scale>
          <a:sx n="70" d="100"/>
          <a:sy n="70" d="100"/>
        </p:scale>
        <p:origin x="1205" y="62"/>
      </p:cViewPr>
      <p:guideLst>
        <p:guide orient="horz" pos="2160"/>
        <p:guide pos="2880"/>
      </p:guideLst>
    </p:cSldViewPr>
  </p:slideViewPr>
  <p:outlineViewPr>
    <p:cViewPr>
      <p:scale>
        <a:sx n="33" d="100"/>
        <a:sy n="33" d="100"/>
      </p:scale>
      <p:origin x="0" y="27222"/>
    </p:cViewPr>
  </p:outlineViewPr>
  <p:notesTextViewPr>
    <p:cViewPr>
      <p:scale>
        <a:sx n="100" d="100"/>
        <a:sy n="100" d="100"/>
      </p:scale>
      <p:origin x="0" y="0"/>
    </p:cViewPr>
  </p:notesTextViewPr>
  <p:sorterViewPr>
    <p:cViewPr>
      <p:scale>
        <a:sx n="66" d="100"/>
        <a:sy n="66" d="100"/>
      </p:scale>
      <p:origin x="0" y="0"/>
    </p:cViewPr>
  </p:sorterViewPr>
  <p:gridSpacing cx="76200" cy="76200"/>
</p:viewPr>
</file>

<file path=ppt/_rels/presentation.xml.rels><?xml version="1.0" encoding="UTF-8" standalone="yes"?>
<Relationships xmlns="http://schemas.openxmlformats.org/package/2006/relationships"><Relationship Id="rId117" Type="http://schemas.openxmlformats.org/officeDocument/2006/relationships/slide" Target="slides/slide116.xml"/><Relationship Id="rId21" Type="http://schemas.openxmlformats.org/officeDocument/2006/relationships/slide" Target="slides/slide20.xml"/><Relationship Id="rId63" Type="http://schemas.openxmlformats.org/officeDocument/2006/relationships/slide" Target="slides/slide62.xml"/><Relationship Id="rId159" Type="http://schemas.openxmlformats.org/officeDocument/2006/relationships/slide" Target="slides/slide158.xml"/><Relationship Id="rId170" Type="http://schemas.openxmlformats.org/officeDocument/2006/relationships/slide" Target="slides/slide169.xml"/><Relationship Id="rId226" Type="http://schemas.openxmlformats.org/officeDocument/2006/relationships/slide" Target="slides/slide225.xml"/><Relationship Id="rId268" Type="http://schemas.openxmlformats.org/officeDocument/2006/relationships/slide" Target="slides/slide267.xml"/><Relationship Id="rId32" Type="http://schemas.openxmlformats.org/officeDocument/2006/relationships/slide" Target="slides/slide31.xml"/><Relationship Id="rId74" Type="http://schemas.openxmlformats.org/officeDocument/2006/relationships/slide" Target="slides/slide73.xml"/><Relationship Id="rId128" Type="http://schemas.openxmlformats.org/officeDocument/2006/relationships/slide" Target="slides/slide127.xml"/><Relationship Id="rId5" Type="http://schemas.openxmlformats.org/officeDocument/2006/relationships/slide" Target="slides/slide4.xml"/><Relationship Id="rId181" Type="http://schemas.openxmlformats.org/officeDocument/2006/relationships/slide" Target="slides/slide180.xml"/><Relationship Id="rId237" Type="http://schemas.openxmlformats.org/officeDocument/2006/relationships/slide" Target="slides/slide236.xml"/><Relationship Id="rId279" Type="http://schemas.openxmlformats.org/officeDocument/2006/relationships/slide" Target="slides/slide278.xml"/><Relationship Id="rId43" Type="http://schemas.openxmlformats.org/officeDocument/2006/relationships/slide" Target="slides/slide42.xml"/><Relationship Id="rId139" Type="http://schemas.openxmlformats.org/officeDocument/2006/relationships/slide" Target="slides/slide138.xml"/><Relationship Id="rId290" Type="http://schemas.openxmlformats.org/officeDocument/2006/relationships/notesMaster" Target="notesMasters/notesMaster1.xml"/><Relationship Id="rId85" Type="http://schemas.openxmlformats.org/officeDocument/2006/relationships/slide" Target="slides/slide84.xml"/><Relationship Id="rId150" Type="http://schemas.openxmlformats.org/officeDocument/2006/relationships/slide" Target="slides/slide149.xml"/><Relationship Id="rId192" Type="http://schemas.openxmlformats.org/officeDocument/2006/relationships/slide" Target="slides/slide191.xml"/><Relationship Id="rId206" Type="http://schemas.openxmlformats.org/officeDocument/2006/relationships/slide" Target="slides/slide205.xml"/><Relationship Id="rId248" Type="http://schemas.openxmlformats.org/officeDocument/2006/relationships/slide" Target="slides/slide247.xml"/><Relationship Id="rId12" Type="http://schemas.openxmlformats.org/officeDocument/2006/relationships/slide" Target="slides/slide11.xml"/><Relationship Id="rId33" Type="http://schemas.openxmlformats.org/officeDocument/2006/relationships/slide" Target="slides/slide32.xml"/><Relationship Id="rId108" Type="http://schemas.openxmlformats.org/officeDocument/2006/relationships/slide" Target="slides/slide107.xml"/><Relationship Id="rId129" Type="http://schemas.openxmlformats.org/officeDocument/2006/relationships/slide" Target="slides/slide128.xml"/><Relationship Id="rId280" Type="http://schemas.openxmlformats.org/officeDocument/2006/relationships/slide" Target="slides/slide279.xml"/><Relationship Id="rId54" Type="http://schemas.openxmlformats.org/officeDocument/2006/relationships/slide" Target="slides/slide53.xml"/><Relationship Id="rId75" Type="http://schemas.openxmlformats.org/officeDocument/2006/relationships/slide" Target="slides/slide74.xml"/><Relationship Id="rId96" Type="http://schemas.openxmlformats.org/officeDocument/2006/relationships/slide" Target="slides/slide95.xml"/><Relationship Id="rId140" Type="http://schemas.openxmlformats.org/officeDocument/2006/relationships/slide" Target="slides/slide139.xml"/><Relationship Id="rId161" Type="http://schemas.openxmlformats.org/officeDocument/2006/relationships/slide" Target="slides/slide160.xml"/><Relationship Id="rId182" Type="http://schemas.openxmlformats.org/officeDocument/2006/relationships/slide" Target="slides/slide181.xml"/><Relationship Id="rId217" Type="http://schemas.openxmlformats.org/officeDocument/2006/relationships/slide" Target="slides/slide216.xml"/><Relationship Id="rId6" Type="http://schemas.openxmlformats.org/officeDocument/2006/relationships/slide" Target="slides/slide5.xml"/><Relationship Id="rId238" Type="http://schemas.openxmlformats.org/officeDocument/2006/relationships/slide" Target="slides/slide237.xml"/><Relationship Id="rId259" Type="http://schemas.openxmlformats.org/officeDocument/2006/relationships/slide" Target="slides/slide258.xml"/><Relationship Id="rId23" Type="http://schemas.openxmlformats.org/officeDocument/2006/relationships/slide" Target="slides/slide22.xml"/><Relationship Id="rId119" Type="http://schemas.openxmlformats.org/officeDocument/2006/relationships/slide" Target="slides/slide118.xml"/><Relationship Id="rId270" Type="http://schemas.openxmlformats.org/officeDocument/2006/relationships/slide" Target="slides/slide269.xml"/><Relationship Id="rId291" Type="http://schemas.openxmlformats.org/officeDocument/2006/relationships/presProps" Target="presProps.xml"/><Relationship Id="rId44" Type="http://schemas.openxmlformats.org/officeDocument/2006/relationships/slide" Target="slides/slide43.xml"/><Relationship Id="rId65" Type="http://schemas.openxmlformats.org/officeDocument/2006/relationships/slide" Target="slides/slide64.xml"/><Relationship Id="rId86" Type="http://schemas.openxmlformats.org/officeDocument/2006/relationships/slide" Target="slides/slide85.xml"/><Relationship Id="rId130" Type="http://schemas.openxmlformats.org/officeDocument/2006/relationships/slide" Target="slides/slide129.xml"/><Relationship Id="rId151" Type="http://schemas.openxmlformats.org/officeDocument/2006/relationships/slide" Target="slides/slide150.xml"/><Relationship Id="rId172" Type="http://schemas.openxmlformats.org/officeDocument/2006/relationships/slide" Target="slides/slide171.xml"/><Relationship Id="rId193" Type="http://schemas.openxmlformats.org/officeDocument/2006/relationships/slide" Target="slides/slide192.xml"/><Relationship Id="rId207" Type="http://schemas.openxmlformats.org/officeDocument/2006/relationships/slide" Target="slides/slide206.xml"/><Relationship Id="rId228" Type="http://schemas.openxmlformats.org/officeDocument/2006/relationships/slide" Target="slides/slide227.xml"/><Relationship Id="rId249" Type="http://schemas.openxmlformats.org/officeDocument/2006/relationships/slide" Target="slides/slide248.xml"/><Relationship Id="rId13" Type="http://schemas.openxmlformats.org/officeDocument/2006/relationships/slide" Target="slides/slide12.xml"/><Relationship Id="rId109" Type="http://schemas.openxmlformats.org/officeDocument/2006/relationships/slide" Target="slides/slide108.xml"/><Relationship Id="rId260" Type="http://schemas.openxmlformats.org/officeDocument/2006/relationships/slide" Target="slides/slide259.xml"/><Relationship Id="rId281" Type="http://schemas.openxmlformats.org/officeDocument/2006/relationships/slide" Target="slides/slide280.xml"/><Relationship Id="rId34" Type="http://schemas.openxmlformats.org/officeDocument/2006/relationships/slide" Target="slides/slide33.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20" Type="http://schemas.openxmlformats.org/officeDocument/2006/relationships/slide" Target="slides/slide119.xml"/><Relationship Id="rId141" Type="http://schemas.openxmlformats.org/officeDocument/2006/relationships/slide" Target="slides/slide140.xml"/><Relationship Id="rId7" Type="http://schemas.openxmlformats.org/officeDocument/2006/relationships/slide" Target="slides/slide6.xml"/><Relationship Id="rId162" Type="http://schemas.openxmlformats.org/officeDocument/2006/relationships/slide" Target="slides/slide161.xml"/><Relationship Id="rId183" Type="http://schemas.openxmlformats.org/officeDocument/2006/relationships/slide" Target="slides/slide182.xml"/><Relationship Id="rId218" Type="http://schemas.openxmlformats.org/officeDocument/2006/relationships/slide" Target="slides/slide217.xml"/><Relationship Id="rId239" Type="http://schemas.openxmlformats.org/officeDocument/2006/relationships/slide" Target="slides/slide238.xml"/><Relationship Id="rId250" Type="http://schemas.openxmlformats.org/officeDocument/2006/relationships/slide" Target="slides/slide249.xml"/><Relationship Id="rId271" Type="http://schemas.openxmlformats.org/officeDocument/2006/relationships/slide" Target="slides/slide270.xml"/><Relationship Id="rId292" Type="http://schemas.openxmlformats.org/officeDocument/2006/relationships/viewProps" Target="viewProps.xml"/><Relationship Id="rId24" Type="http://schemas.openxmlformats.org/officeDocument/2006/relationships/slide" Target="slides/slide23.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110" Type="http://schemas.openxmlformats.org/officeDocument/2006/relationships/slide" Target="slides/slide109.xml"/><Relationship Id="rId131" Type="http://schemas.openxmlformats.org/officeDocument/2006/relationships/slide" Target="slides/slide130.xml"/><Relationship Id="rId152" Type="http://schemas.openxmlformats.org/officeDocument/2006/relationships/slide" Target="slides/slide151.xml"/><Relationship Id="rId173" Type="http://schemas.openxmlformats.org/officeDocument/2006/relationships/slide" Target="slides/slide172.xml"/><Relationship Id="rId194" Type="http://schemas.openxmlformats.org/officeDocument/2006/relationships/slide" Target="slides/slide193.xml"/><Relationship Id="rId208" Type="http://schemas.openxmlformats.org/officeDocument/2006/relationships/slide" Target="slides/slide207.xml"/><Relationship Id="rId229" Type="http://schemas.openxmlformats.org/officeDocument/2006/relationships/slide" Target="slides/slide228.xml"/><Relationship Id="rId240" Type="http://schemas.openxmlformats.org/officeDocument/2006/relationships/slide" Target="slides/slide239.xml"/><Relationship Id="rId261" Type="http://schemas.openxmlformats.org/officeDocument/2006/relationships/slide" Target="slides/slide260.xml"/><Relationship Id="rId14" Type="http://schemas.openxmlformats.org/officeDocument/2006/relationships/slide" Target="slides/slide13.xml"/><Relationship Id="rId35" Type="http://schemas.openxmlformats.org/officeDocument/2006/relationships/slide" Target="slides/slide34.xml"/><Relationship Id="rId56" Type="http://schemas.openxmlformats.org/officeDocument/2006/relationships/slide" Target="slides/slide55.xml"/><Relationship Id="rId77" Type="http://schemas.openxmlformats.org/officeDocument/2006/relationships/slide" Target="slides/slide76.xml"/><Relationship Id="rId100" Type="http://schemas.openxmlformats.org/officeDocument/2006/relationships/slide" Target="slides/slide99.xml"/><Relationship Id="rId282" Type="http://schemas.openxmlformats.org/officeDocument/2006/relationships/slide" Target="slides/slide281.xml"/><Relationship Id="rId8" Type="http://schemas.openxmlformats.org/officeDocument/2006/relationships/slide" Target="slides/slide7.xml"/><Relationship Id="rId98" Type="http://schemas.openxmlformats.org/officeDocument/2006/relationships/slide" Target="slides/slide97.xml"/><Relationship Id="rId121" Type="http://schemas.openxmlformats.org/officeDocument/2006/relationships/slide" Target="slides/slide120.xml"/><Relationship Id="rId142" Type="http://schemas.openxmlformats.org/officeDocument/2006/relationships/slide" Target="slides/slide141.xml"/><Relationship Id="rId163" Type="http://schemas.openxmlformats.org/officeDocument/2006/relationships/slide" Target="slides/slide162.xml"/><Relationship Id="rId184" Type="http://schemas.openxmlformats.org/officeDocument/2006/relationships/slide" Target="slides/slide183.xml"/><Relationship Id="rId219" Type="http://schemas.openxmlformats.org/officeDocument/2006/relationships/slide" Target="slides/slide218.xml"/><Relationship Id="rId230" Type="http://schemas.openxmlformats.org/officeDocument/2006/relationships/slide" Target="slides/slide229.xml"/><Relationship Id="rId251" Type="http://schemas.openxmlformats.org/officeDocument/2006/relationships/slide" Target="slides/slide250.xml"/><Relationship Id="rId25" Type="http://schemas.openxmlformats.org/officeDocument/2006/relationships/slide" Target="slides/slide24.xml"/><Relationship Id="rId46" Type="http://schemas.openxmlformats.org/officeDocument/2006/relationships/slide" Target="slides/slide45.xml"/><Relationship Id="rId67" Type="http://schemas.openxmlformats.org/officeDocument/2006/relationships/slide" Target="slides/slide66.xml"/><Relationship Id="rId272" Type="http://schemas.openxmlformats.org/officeDocument/2006/relationships/slide" Target="slides/slide271.xml"/><Relationship Id="rId293" Type="http://schemas.openxmlformats.org/officeDocument/2006/relationships/theme" Target="theme/theme1.xml"/><Relationship Id="rId88" Type="http://schemas.openxmlformats.org/officeDocument/2006/relationships/slide" Target="slides/slide87.xml"/><Relationship Id="rId111" Type="http://schemas.openxmlformats.org/officeDocument/2006/relationships/slide" Target="slides/slide110.xml"/><Relationship Id="rId132" Type="http://schemas.openxmlformats.org/officeDocument/2006/relationships/slide" Target="slides/slide131.xml"/><Relationship Id="rId153" Type="http://schemas.openxmlformats.org/officeDocument/2006/relationships/slide" Target="slides/slide152.xml"/><Relationship Id="rId174" Type="http://schemas.openxmlformats.org/officeDocument/2006/relationships/slide" Target="slides/slide173.xml"/><Relationship Id="rId195" Type="http://schemas.openxmlformats.org/officeDocument/2006/relationships/slide" Target="slides/slide194.xml"/><Relationship Id="rId209" Type="http://schemas.openxmlformats.org/officeDocument/2006/relationships/slide" Target="slides/slide208.xml"/><Relationship Id="rId220" Type="http://schemas.openxmlformats.org/officeDocument/2006/relationships/slide" Target="slides/slide219.xml"/><Relationship Id="rId241" Type="http://schemas.openxmlformats.org/officeDocument/2006/relationships/slide" Target="slides/slide240.xml"/><Relationship Id="rId15" Type="http://schemas.openxmlformats.org/officeDocument/2006/relationships/slide" Target="slides/slide14.xml"/><Relationship Id="rId36" Type="http://schemas.openxmlformats.org/officeDocument/2006/relationships/slide" Target="slides/slide35.xml"/><Relationship Id="rId57" Type="http://schemas.openxmlformats.org/officeDocument/2006/relationships/slide" Target="slides/slide56.xml"/><Relationship Id="rId262" Type="http://schemas.openxmlformats.org/officeDocument/2006/relationships/slide" Target="slides/slide261.xml"/><Relationship Id="rId283" Type="http://schemas.openxmlformats.org/officeDocument/2006/relationships/slide" Target="slides/slide282.xml"/><Relationship Id="rId78" Type="http://schemas.openxmlformats.org/officeDocument/2006/relationships/slide" Target="slides/slide77.xml"/><Relationship Id="rId99" Type="http://schemas.openxmlformats.org/officeDocument/2006/relationships/slide" Target="slides/slide98.xml"/><Relationship Id="rId101" Type="http://schemas.openxmlformats.org/officeDocument/2006/relationships/slide" Target="slides/slide100.xml"/><Relationship Id="rId122" Type="http://schemas.openxmlformats.org/officeDocument/2006/relationships/slide" Target="slides/slide121.xml"/><Relationship Id="rId143" Type="http://schemas.openxmlformats.org/officeDocument/2006/relationships/slide" Target="slides/slide142.xml"/><Relationship Id="rId164" Type="http://schemas.openxmlformats.org/officeDocument/2006/relationships/slide" Target="slides/slide163.xml"/><Relationship Id="rId185" Type="http://schemas.openxmlformats.org/officeDocument/2006/relationships/slide" Target="slides/slide184.xml"/><Relationship Id="rId9" Type="http://schemas.openxmlformats.org/officeDocument/2006/relationships/slide" Target="slides/slide8.xml"/><Relationship Id="rId210" Type="http://schemas.openxmlformats.org/officeDocument/2006/relationships/slide" Target="slides/slide209.xml"/><Relationship Id="rId26" Type="http://schemas.openxmlformats.org/officeDocument/2006/relationships/slide" Target="slides/slide25.xml"/><Relationship Id="rId231" Type="http://schemas.openxmlformats.org/officeDocument/2006/relationships/slide" Target="slides/slide230.xml"/><Relationship Id="rId252" Type="http://schemas.openxmlformats.org/officeDocument/2006/relationships/slide" Target="slides/slide251.xml"/><Relationship Id="rId273" Type="http://schemas.openxmlformats.org/officeDocument/2006/relationships/slide" Target="slides/slide272.xml"/><Relationship Id="rId294" Type="http://schemas.openxmlformats.org/officeDocument/2006/relationships/tableStyles" Target="tableStyles.xml"/><Relationship Id="rId47" Type="http://schemas.openxmlformats.org/officeDocument/2006/relationships/slide" Target="slides/slide46.xml"/><Relationship Id="rId68" Type="http://schemas.openxmlformats.org/officeDocument/2006/relationships/slide" Target="slides/slide67.xml"/><Relationship Id="rId89" Type="http://schemas.openxmlformats.org/officeDocument/2006/relationships/slide" Target="slides/slide88.xml"/><Relationship Id="rId112" Type="http://schemas.openxmlformats.org/officeDocument/2006/relationships/slide" Target="slides/slide111.xml"/><Relationship Id="rId133" Type="http://schemas.openxmlformats.org/officeDocument/2006/relationships/slide" Target="slides/slide132.xml"/><Relationship Id="rId154" Type="http://schemas.openxmlformats.org/officeDocument/2006/relationships/slide" Target="slides/slide153.xml"/><Relationship Id="rId175" Type="http://schemas.openxmlformats.org/officeDocument/2006/relationships/slide" Target="slides/slide174.xml"/><Relationship Id="rId196" Type="http://schemas.openxmlformats.org/officeDocument/2006/relationships/slide" Target="slides/slide195.xml"/><Relationship Id="rId200" Type="http://schemas.openxmlformats.org/officeDocument/2006/relationships/slide" Target="slides/slide199.xml"/><Relationship Id="rId16" Type="http://schemas.openxmlformats.org/officeDocument/2006/relationships/slide" Target="slides/slide15.xml"/><Relationship Id="rId221" Type="http://schemas.openxmlformats.org/officeDocument/2006/relationships/slide" Target="slides/slide220.xml"/><Relationship Id="rId242" Type="http://schemas.openxmlformats.org/officeDocument/2006/relationships/slide" Target="slides/slide241.xml"/><Relationship Id="rId263" Type="http://schemas.openxmlformats.org/officeDocument/2006/relationships/slide" Target="slides/slide262.xml"/><Relationship Id="rId284" Type="http://schemas.openxmlformats.org/officeDocument/2006/relationships/slide" Target="slides/slide283.xml"/><Relationship Id="rId37" Type="http://schemas.openxmlformats.org/officeDocument/2006/relationships/slide" Target="slides/slide36.xml"/><Relationship Id="rId58" Type="http://schemas.openxmlformats.org/officeDocument/2006/relationships/slide" Target="slides/slide57.xml"/><Relationship Id="rId79" Type="http://schemas.openxmlformats.org/officeDocument/2006/relationships/slide" Target="slides/slide78.xml"/><Relationship Id="rId102" Type="http://schemas.openxmlformats.org/officeDocument/2006/relationships/slide" Target="slides/slide101.xml"/><Relationship Id="rId123" Type="http://schemas.openxmlformats.org/officeDocument/2006/relationships/slide" Target="slides/slide122.xml"/><Relationship Id="rId144" Type="http://schemas.openxmlformats.org/officeDocument/2006/relationships/slide" Target="slides/slide143.xml"/><Relationship Id="rId90" Type="http://schemas.openxmlformats.org/officeDocument/2006/relationships/slide" Target="slides/slide89.xml"/><Relationship Id="rId165" Type="http://schemas.openxmlformats.org/officeDocument/2006/relationships/slide" Target="slides/slide164.xml"/><Relationship Id="rId186" Type="http://schemas.openxmlformats.org/officeDocument/2006/relationships/slide" Target="slides/slide185.xml"/><Relationship Id="rId211" Type="http://schemas.openxmlformats.org/officeDocument/2006/relationships/slide" Target="slides/slide210.xml"/><Relationship Id="rId232" Type="http://schemas.openxmlformats.org/officeDocument/2006/relationships/slide" Target="slides/slide231.xml"/><Relationship Id="rId253" Type="http://schemas.openxmlformats.org/officeDocument/2006/relationships/slide" Target="slides/slide252.xml"/><Relationship Id="rId274" Type="http://schemas.openxmlformats.org/officeDocument/2006/relationships/slide" Target="slides/slide273.xml"/><Relationship Id="rId295" Type="http://schemas.microsoft.com/office/2006/relationships/vbaProject" Target="vbaProject.bin"/><Relationship Id="rId27" Type="http://schemas.openxmlformats.org/officeDocument/2006/relationships/slide" Target="slides/slide26.xml"/><Relationship Id="rId48" Type="http://schemas.openxmlformats.org/officeDocument/2006/relationships/slide" Target="slides/slide47.xml"/><Relationship Id="rId69" Type="http://schemas.openxmlformats.org/officeDocument/2006/relationships/slide" Target="slides/slide68.xml"/><Relationship Id="rId113" Type="http://schemas.openxmlformats.org/officeDocument/2006/relationships/slide" Target="slides/slide112.xml"/><Relationship Id="rId134" Type="http://schemas.openxmlformats.org/officeDocument/2006/relationships/slide" Target="slides/slide133.xml"/><Relationship Id="rId80" Type="http://schemas.openxmlformats.org/officeDocument/2006/relationships/slide" Target="slides/slide79.xml"/><Relationship Id="rId155" Type="http://schemas.openxmlformats.org/officeDocument/2006/relationships/slide" Target="slides/slide154.xml"/><Relationship Id="rId176" Type="http://schemas.openxmlformats.org/officeDocument/2006/relationships/slide" Target="slides/slide175.xml"/><Relationship Id="rId197" Type="http://schemas.openxmlformats.org/officeDocument/2006/relationships/slide" Target="slides/slide196.xml"/><Relationship Id="rId201" Type="http://schemas.openxmlformats.org/officeDocument/2006/relationships/slide" Target="slides/slide200.xml"/><Relationship Id="rId222" Type="http://schemas.openxmlformats.org/officeDocument/2006/relationships/slide" Target="slides/slide221.xml"/><Relationship Id="rId243" Type="http://schemas.openxmlformats.org/officeDocument/2006/relationships/slide" Target="slides/slide242.xml"/><Relationship Id="rId264" Type="http://schemas.openxmlformats.org/officeDocument/2006/relationships/slide" Target="slides/slide263.xml"/><Relationship Id="rId285" Type="http://schemas.openxmlformats.org/officeDocument/2006/relationships/slide" Target="slides/slide284.xml"/><Relationship Id="rId17" Type="http://schemas.openxmlformats.org/officeDocument/2006/relationships/slide" Target="slides/slide16.xml"/><Relationship Id="rId38" Type="http://schemas.openxmlformats.org/officeDocument/2006/relationships/slide" Target="slides/slide37.xml"/><Relationship Id="rId59" Type="http://schemas.openxmlformats.org/officeDocument/2006/relationships/slide" Target="slides/slide58.xml"/><Relationship Id="rId103" Type="http://schemas.openxmlformats.org/officeDocument/2006/relationships/slide" Target="slides/slide102.xml"/><Relationship Id="rId124" Type="http://schemas.openxmlformats.org/officeDocument/2006/relationships/slide" Target="slides/slide123.xml"/><Relationship Id="rId70" Type="http://schemas.openxmlformats.org/officeDocument/2006/relationships/slide" Target="slides/slide69.xml"/><Relationship Id="rId91" Type="http://schemas.openxmlformats.org/officeDocument/2006/relationships/slide" Target="slides/slide90.xml"/><Relationship Id="rId145" Type="http://schemas.openxmlformats.org/officeDocument/2006/relationships/slide" Target="slides/slide144.xml"/><Relationship Id="rId166" Type="http://schemas.openxmlformats.org/officeDocument/2006/relationships/slide" Target="slides/slide165.xml"/><Relationship Id="rId187" Type="http://schemas.openxmlformats.org/officeDocument/2006/relationships/slide" Target="slides/slide186.xml"/><Relationship Id="rId1" Type="http://schemas.openxmlformats.org/officeDocument/2006/relationships/slideMaster" Target="slideMasters/slideMaster1.xml"/><Relationship Id="rId212" Type="http://schemas.openxmlformats.org/officeDocument/2006/relationships/slide" Target="slides/slide211.xml"/><Relationship Id="rId233" Type="http://schemas.openxmlformats.org/officeDocument/2006/relationships/slide" Target="slides/slide232.xml"/><Relationship Id="rId254" Type="http://schemas.openxmlformats.org/officeDocument/2006/relationships/slide" Target="slides/slide253.xml"/><Relationship Id="rId28" Type="http://schemas.openxmlformats.org/officeDocument/2006/relationships/slide" Target="slides/slide27.xml"/><Relationship Id="rId49" Type="http://schemas.openxmlformats.org/officeDocument/2006/relationships/slide" Target="slides/slide48.xml"/><Relationship Id="rId114" Type="http://schemas.openxmlformats.org/officeDocument/2006/relationships/slide" Target="slides/slide113.xml"/><Relationship Id="rId275" Type="http://schemas.openxmlformats.org/officeDocument/2006/relationships/slide" Target="slides/slide274.xml"/><Relationship Id="rId60" Type="http://schemas.openxmlformats.org/officeDocument/2006/relationships/slide" Target="slides/slide59.xml"/><Relationship Id="rId81" Type="http://schemas.openxmlformats.org/officeDocument/2006/relationships/slide" Target="slides/slide80.xml"/><Relationship Id="rId135" Type="http://schemas.openxmlformats.org/officeDocument/2006/relationships/slide" Target="slides/slide134.xml"/><Relationship Id="rId156" Type="http://schemas.openxmlformats.org/officeDocument/2006/relationships/slide" Target="slides/slide155.xml"/><Relationship Id="rId177" Type="http://schemas.openxmlformats.org/officeDocument/2006/relationships/slide" Target="slides/slide176.xml"/><Relationship Id="rId198" Type="http://schemas.openxmlformats.org/officeDocument/2006/relationships/slide" Target="slides/slide197.xml"/><Relationship Id="rId202" Type="http://schemas.openxmlformats.org/officeDocument/2006/relationships/slide" Target="slides/slide201.xml"/><Relationship Id="rId223" Type="http://schemas.openxmlformats.org/officeDocument/2006/relationships/slide" Target="slides/slide222.xml"/><Relationship Id="rId244" Type="http://schemas.openxmlformats.org/officeDocument/2006/relationships/slide" Target="slides/slide243.xml"/><Relationship Id="rId18" Type="http://schemas.openxmlformats.org/officeDocument/2006/relationships/slide" Target="slides/slide17.xml"/><Relationship Id="rId39" Type="http://schemas.openxmlformats.org/officeDocument/2006/relationships/slide" Target="slides/slide38.xml"/><Relationship Id="rId265" Type="http://schemas.openxmlformats.org/officeDocument/2006/relationships/slide" Target="slides/slide264.xml"/><Relationship Id="rId286" Type="http://schemas.openxmlformats.org/officeDocument/2006/relationships/slide" Target="slides/slide285.xml"/><Relationship Id="rId50" Type="http://schemas.openxmlformats.org/officeDocument/2006/relationships/slide" Target="slides/slide49.xml"/><Relationship Id="rId104" Type="http://schemas.openxmlformats.org/officeDocument/2006/relationships/slide" Target="slides/slide103.xml"/><Relationship Id="rId125" Type="http://schemas.openxmlformats.org/officeDocument/2006/relationships/slide" Target="slides/slide124.xml"/><Relationship Id="rId146" Type="http://schemas.openxmlformats.org/officeDocument/2006/relationships/slide" Target="slides/slide145.xml"/><Relationship Id="rId167" Type="http://schemas.openxmlformats.org/officeDocument/2006/relationships/slide" Target="slides/slide166.xml"/><Relationship Id="rId188" Type="http://schemas.openxmlformats.org/officeDocument/2006/relationships/slide" Target="slides/slide187.xml"/><Relationship Id="rId71" Type="http://schemas.openxmlformats.org/officeDocument/2006/relationships/slide" Target="slides/slide70.xml"/><Relationship Id="rId92" Type="http://schemas.openxmlformats.org/officeDocument/2006/relationships/slide" Target="slides/slide91.xml"/><Relationship Id="rId213" Type="http://schemas.openxmlformats.org/officeDocument/2006/relationships/slide" Target="slides/slide212.xml"/><Relationship Id="rId234" Type="http://schemas.openxmlformats.org/officeDocument/2006/relationships/slide" Target="slides/slide233.xml"/><Relationship Id="rId2" Type="http://schemas.openxmlformats.org/officeDocument/2006/relationships/slide" Target="slides/slide1.xml"/><Relationship Id="rId29" Type="http://schemas.openxmlformats.org/officeDocument/2006/relationships/slide" Target="slides/slide28.xml"/><Relationship Id="rId255" Type="http://schemas.openxmlformats.org/officeDocument/2006/relationships/slide" Target="slides/slide254.xml"/><Relationship Id="rId276" Type="http://schemas.openxmlformats.org/officeDocument/2006/relationships/slide" Target="slides/slide275.xml"/><Relationship Id="rId40" Type="http://schemas.openxmlformats.org/officeDocument/2006/relationships/slide" Target="slides/slide39.xml"/><Relationship Id="rId115" Type="http://schemas.openxmlformats.org/officeDocument/2006/relationships/slide" Target="slides/slide114.xml"/><Relationship Id="rId136" Type="http://schemas.openxmlformats.org/officeDocument/2006/relationships/slide" Target="slides/slide135.xml"/><Relationship Id="rId157" Type="http://schemas.openxmlformats.org/officeDocument/2006/relationships/slide" Target="slides/slide156.xml"/><Relationship Id="rId178" Type="http://schemas.openxmlformats.org/officeDocument/2006/relationships/slide" Target="slides/slide177.xml"/><Relationship Id="rId61" Type="http://schemas.openxmlformats.org/officeDocument/2006/relationships/slide" Target="slides/slide60.xml"/><Relationship Id="rId82" Type="http://schemas.openxmlformats.org/officeDocument/2006/relationships/slide" Target="slides/slide81.xml"/><Relationship Id="rId199" Type="http://schemas.openxmlformats.org/officeDocument/2006/relationships/slide" Target="slides/slide198.xml"/><Relationship Id="rId203" Type="http://schemas.openxmlformats.org/officeDocument/2006/relationships/slide" Target="slides/slide202.xml"/><Relationship Id="rId19" Type="http://schemas.openxmlformats.org/officeDocument/2006/relationships/slide" Target="slides/slide18.xml"/><Relationship Id="rId224" Type="http://schemas.openxmlformats.org/officeDocument/2006/relationships/slide" Target="slides/slide223.xml"/><Relationship Id="rId245" Type="http://schemas.openxmlformats.org/officeDocument/2006/relationships/slide" Target="slides/slide244.xml"/><Relationship Id="rId266" Type="http://schemas.openxmlformats.org/officeDocument/2006/relationships/slide" Target="slides/slide265.xml"/><Relationship Id="rId287" Type="http://schemas.openxmlformats.org/officeDocument/2006/relationships/slide" Target="slides/slide286.xml"/><Relationship Id="rId30" Type="http://schemas.openxmlformats.org/officeDocument/2006/relationships/slide" Target="slides/slide29.xml"/><Relationship Id="rId105" Type="http://schemas.openxmlformats.org/officeDocument/2006/relationships/slide" Target="slides/slide104.xml"/><Relationship Id="rId126" Type="http://schemas.openxmlformats.org/officeDocument/2006/relationships/slide" Target="slides/slide125.xml"/><Relationship Id="rId147" Type="http://schemas.openxmlformats.org/officeDocument/2006/relationships/slide" Target="slides/slide146.xml"/><Relationship Id="rId168" Type="http://schemas.openxmlformats.org/officeDocument/2006/relationships/slide" Target="slides/slide167.xml"/><Relationship Id="rId51" Type="http://schemas.openxmlformats.org/officeDocument/2006/relationships/slide" Target="slides/slide50.xml"/><Relationship Id="rId72" Type="http://schemas.openxmlformats.org/officeDocument/2006/relationships/slide" Target="slides/slide71.xml"/><Relationship Id="rId93" Type="http://schemas.openxmlformats.org/officeDocument/2006/relationships/slide" Target="slides/slide92.xml"/><Relationship Id="rId189" Type="http://schemas.openxmlformats.org/officeDocument/2006/relationships/slide" Target="slides/slide188.xml"/><Relationship Id="rId3" Type="http://schemas.openxmlformats.org/officeDocument/2006/relationships/slide" Target="slides/slide2.xml"/><Relationship Id="rId214" Type="http://schemas.openxmlformats.org/officeDocument/2006/relationships/slide" Target="slides/slide213.xml"/><Relationship Id="rId235" Type="http://schemas.openxmlformats.org/officeDocument/2006/relationships/slide" Target="slides/slide234.xml"/><Relationship Id="rId256" Type="http://schemas.openxmlformats.org/officeDocument/2006/relationships/slide" Target="slides/slide255.xml"/><Relationship Id="rId277" Type="http://schemas.openxmlformats.org/officeDocument/2006/relationships/slide" Target="slides/slide276.xml"/><Relationship Id="rId116" Type="http://schemas.openxmlformats.org/officeDocument/2006/relationships/slide" Target="slides/slide115.xml"/><Relationship Id="rId137" Type="http://schemas.openxmlformats.org/officeDocument/2006/relationships/slide" Target="slides/slide136.xml"/><Relationship Id="rId158" Type="http://schemas.openxmlformats.org/officeDocument/2006/relationships/slide" Target="slides/slide157.xml"/><Relationship Id="rId20" Type="http://schemas.openxmlformats.org/officeDocument/2006/relationships/slide" Target="slides/slide19.xml"/><Relationship Id="rId41" Type="http://schemas.openxmlformats.org/officeDocument/2006/relationships/slide" Target="slides/slide40.xml"/><Relationship Id="rId62" Type="http://schemas.openxmlformats.org/officeDocument/2006/relationships/slide" Target="slides/slide61.xml"/><Relationship Id="rId83" Type="http://schemas.openxmlformats.org/officeDocument/2006/relationships/slide" Target="slides/slide82.xml"/><Relationship Id="rId179" Type="http://schemas.openxmlformats.org/officeDocument/2006/relationships/slide" Target="slides/slide178.xml"/><Relationship Id="rId190" Type="http://schemas.openxmlformats.org/officeDocument/2006/relationships/slide" Target="slides/slide189.xml"/><Relationship Id="rId204" Type="http://schemas.openxmlformats.org/officeDocument/2006/relationships/slide" Target="slides/slide203.xml"/><Relationship Id="rId225" Type="http://schemas.openxmlformats.org/officeDocument/2006/relationships/slide" Target="slides/slide224.xml"/><Relationship Id="rId246" Type="http://schemas.openxmlformats.org/officeDocument/2006/relationships/slide" Target="slides/slide245.xml"/><Relationship Id="rId267" Type="http://schemas.openxmlformats.org/officeDocument/2006/relationships/slide" Target="slides/slide266.xml"/><Relationship Id="rId288" Type="http://schemas.openxmlformats.org/officeDocument/2006/relationships/slide" Target="slides/slide287.xml"/><Relationship Id="rId106" Type="http://schemas.openxmlformats.org/officeDocument/2006/relationships/slide" Target="slides/slide105.xml"/><Relationship Id="rId127" Type="http://schemas.openxmlformats.org/officeDocument/2006/relationships/slide" Target="slides/slide126.xml"/><Relationship Id="rId10" Type="http://schemas.openxmlformats.org/officeDocument/2006/relationships/slide" Target="slides/slide9.xml"/><Relationship Id="rId31" Type="http://schemas.openxmlformats.org/officeDocument/2006/relationships/slide" Target="slides/slide30.xml"/><Relationship Id="rId52" Type="http://schemas.openxmlformats.org/officeDocument/2006/relationships/slide" Target="slides/slide51.xml"/><Relationship Id="rId73" Type="http://schemas.openxmlformats.org/officeDocument/2006/relationships/slide" Target="slides/slide72.xml"/><Relationship Id="rId94" Type="http://schemas.openxmlformats.org/officeDocument/2006/relationships/slide" Target="slides/slide93.xml"/><Relationship Id="rId148" Type="http://schemas.openxmlformats.org/officeDocument/2006/relationships/slide" Target="slides/slide147.xml"/><Relationship Id="rId169" Type="http://schemas.openxmlformats.org/officeDocument/2006/relationships/slide" Target="slides/slide168.xml"/><Relationship Id="rId4" Type="http://schemas.openxmlformats.org/officeDocument/2006/relationships/slide" Target="slides/slide3.xml"/><Relationship Id="rId180" Type="http://schemas.openxmlformats.org/officeDocument/2006/relationships/slide" Target="slides/slide179.xml"/><Relationship Id="rId215" Type="http://schemas.openxmlformats.org/officeDocument/2006/relationships/slide" Target="slides/slide214.xml"/><Relationship Id="rId236" Type="http://schemas.openxmlformats.org/officeDocument/2006/relationships/slide" Target="slides/slide235.xml"/><Relationship Id="rId257" Type="http://schemas.openxmlformats.org/officeDocument/2006/relationships/slide" Target="slides/slide256.xml"/><Relationship Id="rId278" Type="http://schemas.openxmlformats.org/officeDocument/2006/relationships/slide" Target="slides/slide277.xml"/><Relationship Id="rId42" Type="http://schemas.openxmlformats.org/officeDocument/2006/relationships/slide" Target="slides/slide41.xml"/><Relationship Id="rId84" Type="http://schemas.openxmlformats.org/officeDocument/2006/relationships/slide" Target="slides/slide83.xml"/><Relationship Id="rId138" Type="http://schemas.openxmlformats.org/officeDocument/2006/relationships/slide" Target="slides/slide137.xml"/><Relationship Id="rId191" Type="http://schemas.openxmlformats.org/officeDocument/2006/relationships/slide" Target="slides/slide190.xml"/><Relationship Id="rId205" Type="http://schemas.openxmlformats.org/officeDocument/2006/relationships/slide" Target="slides/slide204.xml"/><Relationship Id="rId247" Type="http://schemas.openxmlformats.org/officeDocument/2006/relationships/slide" Target="slides/slide246.xml"/><Relationship Id="rId107" Type="http://schemas.openxmlformats.org/officeDocument/2006/relationships/slide" Target="slides/slide106.xml"/><Relationship Id="rId289" Type="http://schemas.openxmlformats.org/officeDocument/2006/relationships/slide" Target="slides/slide288.xml"/><Relationship Id="rId11" Type="http://schemas.openxmlformats.org/officeDocument/2006/relationships/slide" Target="slides/slide10.xml"/><Relationship Id="rId53" Type="http://schemas.openxmlformats.org/officeDocument/2006/relationships/slide" Target="slides/slide52.xml"/><Relationship Id="rId149" Type="http://schemas.openxmlformats.org/officeDocument/2006/relationships/slide" Target="slides/slide148.xml"/><Relationship Id="rId95" Type="http://schemas.openxmlformats.org/officeDocument/2006/relationships/slide" Target="slides/slide94.xml"/><Relationship Id="rId160" Type="http://schemas.openxmlformats.org/officeDocument/2006/relationships/slide" Target="slides/slide159.xml"/><Relationship Id="rId216" Type="http://schemas.openxmlformats.org/officeDocument/2006/relationships/slide" Target="slides/slide215.xml"/><Relationship Id="rId258" Type="http://schemas.openxmlformats.org/officeDocument/2006/relationships/slide" Target="slides/slide257.xml"/><Relationship Id="rId22" Type="http://schemas.openxmlformats.org/officeDocument/2006/relationships/slide" Target="slides/slide21.xml"/><Relationship Id="rId64" Type="http://schemas.openxmlformats.org/officeDocument/2006/relationships/slide" Target="slides/slide63.xml"/><Relationship Id="rId118" Type="http://schemas.openxmlformats.org/officeDocument/2006/relationships/slide" Target="slides/slide117.xml"/><Relationship Id="rId171" Type="http://schemas.openxmlformats.org/officeDocument/2006/relationships/slide" Target="slides/slide170.xml"/><Relationship Id="rId227" Type="http://schemas.openxmlformats.org/officeDocument/2006/relationships/slide" Target="slides/slide226.xml"/><Relationship Id="rId269" Type="http://schemas.openxmlformats.org/officeDocument/2006/relationships/slide" Target="slides/slide26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14018" name="Rectangle 2"/>
          <p:cNvSpPr>
            <a:spLocks noGrp="1" noChangeArrowheads="1"/>
          </p:cNvSpPr>
          <p:nvPr>
            <p:ph type="hdr" sz="quarter"/>
          </p:nvPr>
        </p:nvSpPr>
        <p:spPr bwMode="auto">
          <a:xfrm>
            <a:off x="388620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vl1pPr>
          </a:lstStyle>
          <a:p>
            <a:endParaRPr lang="en-CA"/>
          </a:p>
        </p:txBody>
      </p:sp>
      <p:sp>
        <p:nvSpPr>
          <p:cNvPr id="214019" name="Rectangle 3"/>
          <p:cNvSpPr>
            <a:spLocks noGrp="1" noChangeArrowheads="1"/>
          </p:cNvSpPr>
          <p:nvPr>
            <p:ph type="dt" idx="1"/>
          </p:nvPr>
        </p:nvSpPr>
        <p:spPr bwMode="auto">
          <a:xfrm>
            <a:off x="1588"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vl1pPr>
          </a:lstStyle>
          <a:p>
            <a:endParaRPr lang="en-CA"/>
          </a:p>
        </p:txBody>
      </p:sp>
      <p:sp>
        <p:nvSpPr>
          <p:cNvPr id="214020"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p:spPr>
      </p:sp>
      <p:sp>
        <p:nvSpPr>
          <p:cNvPr id="214021"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CA"/>
              <a:t>Click to edit Master text styles</a:t>
            </a:r>
          </a:p>
          <a:p>
            <a:pPr lvl="1"/>
            <a:r>
              <a:rPr lang="en-CA"/>
              <a:t>Second level</a:t>
            </a:r>
          </a:p>
          <a:p>
            <a:pPr lvl="2"/>
            <a:r>
              <a:rPr lang="en-CA"/>
              <a:t>Third level</a:t>
            </a:r>
          </a:p>
          <a:p>
            <a:pPr lvl="3"/>
            <a:r>
              <a:rPr lang="en-CA"/>
              <a:t>Fourth level</a:t>
            </a:r>
          </a:p>
          <a:p>
            <a:pPr lvl="4"/>
            <a:r>
              <a:rPr lang="en-CA"/>
              <a:t>Fifth level</a:t>
            </a:r>
          </a:p>
        </p:txBody>
      </p:sp>
      <p:sp>
        <p:nvSpPr>
          <p:cNvPr id="214022" name="Rectangle 6"/>
          <p:cNvSpPr>
            <a:spLocks noGrp="1" noChangeArrowheads="1"/>
          </p:cNvSpPr>
          <p:nvPr>
            <p:ph type="ftr" sz="quarter" idx="4"/>
          </p:nvPr>
        </p:nvSpPr>
        <p:spPr bwMode="auto">
          <a:xfrm>
            <a:off x="388620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vl1pPr>
          </a:lstStyle>
          <a:p>
            <a:endParaRPr lang="en-CA"/>
          </a:p>
        </p:txBody>
      </p:sp>
      <p:sp>
        <p:nvSpPr>
          <p:cNvPr id="214023" name="Rectangle 7"/>
          <p:cNvSpPr>
            <a:spLocks noGrp="1" noChangeArrowheads="1"/>
          </p:cNvSpPr>
          <p:nvPr>
            <p:ph type="sldNum" sz="quarter" idx="5"/>
          </p:nvPr>
        </p:nvSpPr>
        <p:spPr bwMode="auto">
          <a:xfrm>
            <a:off x="1588"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vl1pPr>
          </a:lstStyle>
          <a:p>
            <a:fld id="{1DA95D69-8798-4DB6-96A0-B7B7FB562E1D}" type="slidenum">
              <a:rPr lang="ar-SA"/>
              <a:pPr/>
              <a:t>‹N°›</a:t>
            </a:fld>
            <a:endParaRPr lang="en-CA"/>
          </a:p>
        </p:txBody>
      </p:sp>
    </p:spTree>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Arial" charset="0"/>
        <a:ea typeface="+mn-ea"/>
        <a:cs typeface="Arial" charset="0"/>
      </a:defRPr>
    </a:lvl1pPr>
    <a:lvl2pPr marL="457200" algn="l" rtl="0" fontAlgn="base">
      <a:spcBef>
        <a:spcPct val="30000"/>
      </a:spcBef>
      <a:spcAft>
        <a:spcPct val="0"/>
      </a:spcAft>
      <a:defRPr sz="1200" kern="1200">
        <a:solidFill>
          <a:schemeClr val="tx1"/>
        </a:solidFill>
        <a:latin typeface="Arial" charset="0"/>
        <a:ea typeface="+mn-ea"/>
        <a:cs typeface="Arial" charset="0"/>
      </a:defRPr>
    </a:lvl2pPr>
    <a:lvl3pPr marL="914400" algn="l" rtl="0" fontAlgn="base">
      <a:spcBef>
        <a:spcPct val="30000"/>
      </a:spcBef>
      <a:spcAft>
        <a:spcPct val="0"/>
      </a:spcAft>
      <a:defRPr sz="1200" kern="1200">
        <a:solidFill>
          <a:schemeClr val="tx1"/>
        </a:solidFill>
        <a:latin typeface="Arial" charset="0"/>
        <a:ea typeface="+mn-ea"/>
        <a:cs typeface="Arial" charset="0"/>
      </a:defRPr>
    </a:lvl3pPr>
    <a:lvl4pPr marL="1371600" algn="l" rtl="0" fontAlgn="base">
      <a:spcBef>
        <a:spcPct val="30000"/>
      </a:spcBef>
      <a:spcAft>
        <a:spcPct val="0"/>
      </a:spcAft>
      <a:defRPr sz="1200" kern="1200">
        <a:solidFill>
          <a:schemeClr val="tx1"/>
        </a:solidFill>
        <a:latin typeface="Arial" charset="0"/>
        <a:ea typeface="+mn-ea"/>
        <a:cs typeface="Arial" charset="0"/>
      </a:defRPr>
    </a:lvl4pPr>
    <a:lvl5pPr marL="1828800" algn="l" rtl="0" fontAlgn="base">
      <a:spcBef>
        <a:spcPct val="30000"/>
      </a:spcBef>
      <a:spcAft>
        <a:spcPct val="0"/>
      </a:spcAft>
      <a:defRPr sz="1200" kern="1200">
        <a:solidFill>
          <a:schemeClr val="tx1"/>
        </a:solidFill>
        <a:latin typeface="Arial" charset="0"/>
        <a:ea typeface="+mn-ea"/>
        <a:cs typeface="Arial"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5.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7.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81.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9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0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51.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62.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7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C96FE02A-D06D-465F-A31F-D29AFE590E52}" type="slidenum">
              <a:rPr lang="ar-SA"/>
              <a:pPr/>
              <a:t>14</a:t>
            </a:fld>
            <a:endParaRPr lang="en-CA"/>
          </a:p>
        </p:txBody>
      </p:sp>
      <p:sp>
        <p:nvSpPr>
          <p:cNvPr id="253954" name="Rectangle 2"/>
          <p:cNvSpPr>
            <a:spLocks noGrp="1" noRot="1" noChangeAspect="1" noChangeArrowheads="1" noTextEdit="1"/>
          </p:cNvSpPr>
          <p:nvPr>
            <p:ph type="sldImg"/>
          </p:nvPr>
        </p:nvSpPr>
        <p:spPr>
          <a:xfrm>
            <a:off x="1144588" y="685800"/>
            <a:ext cx="4572000" cy="3429000"/>
          </a:xfrm>
          <a:ln/>
        </p:spPr>
      </p:sp>
      <p:sp>
        <p:nvSpPr>
          <p:cNvPr id="253955" name="Rectangle 3"/>
          <p:cNvSpPr>
            <a:spLocks noGrp="1" noChangeArrowheads="1"/>
          </p:cNvSpPr>
          <p:nvPr>
            <p:ph type="body" idx="1"/>
          </p:nvPr>
        </p:nvSpPr>
        <p:spPr>
          <a:xfrm>
            <a:off x="914400" y="4343400"/>
            <a:ext cx="5029200" cy="4114800"/>
          </a:xfrm>
        </p:spPr>
        <p:txBody>
          <a:bodyPr lIns="91432" tIns="45716" rIns="91432" bIns="45716"/>
          <a:lstStyle/>
          <a:p>
            <a:endParaRPr lang="en-CA"/>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A6FF13CE-80AC-40FD-A540-8BBDE824AA67}" type="slidenum">
              <a:rPr lang="ar-SA"/>
              <a:pPr/>
              <a:t>25</a:t>
            </a:fld>
            <a:endParaRPr lang="en-CA"/>
          </a:p>
        </p:txBody>
      </p:sp>
      <p:sp>
        <p:nvSpPr>
          <p:cNvPr id="258050" name="Rectangle 2"/>
          <p:cNvSpPr>
            <a:spLocks noGrp="1" noRot="1" noChangeAspect="1" noChangeArrowheads="1" noTextEdit="1"/>
          </p:cNvSpPr>
          <p:nvPr>
            <p:ph type="sldImg"/>
          </p:nvPr>
        </p:nvSpPr>
        <p:spPr>
          <a:xfrm>
            <a:off x="1144588" y="685800"/>
            <a:ext cx="4572000" cy="3429000"/>
          </a:xfrm>
          <a:ln/>
        </p:spPr>
      </p:sp>
      <p:sp>
        <p:nvSpPr>
          <p:cNvPr id="258051" name="Rectangle 3"/>
          <p:cNvSpPr>
            <a:spLocks noGrp="1" noChangeArrowheads="1"/>
          </p:cNvSpPr>
          <p:nvPr>
            <p:ph type="body" idx="1"/>
          </p:nvPr>
        </p:nvSpPr>
        <p:spPr>
          <a:xfrm>
            <a:off x="914400" y="4343400"/>
            <a:ext cx="5029200" cy="4114800"/>
          </a:xfrm>
        </p:spPr>
        <p:txBody>
          <a:bodyPr lIns="91432" tIns="45716" rIns="91432" bIns="45716"/>
          <a:lstStyle/>
          <a:p>
            <a:endParaRPr lang="en-CA"/>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CA" dirty="0"/>
          </a:p>
        </p:txBody>
      </p:sp>
      <p:sp>
        <p:nvSpPr>
          <p:cNvPr id="4" name="Slide Number Placeholder 3"/>
          <p:cNvSpPr>
            <a:spLocks noGrp="1"/>
          </p:cNvSpPr>
          <p:nvPr>
            <p:ph type="sldNum" sz="quarter" idx="10"/>
          </p:nvPr>
        </p:nvSpPr>
        <p:spPr/>
        <p:txBody>
          <a:bodyPr/>
          <a:lstStyle/>
          <a:p>
            <a:fld id="{1DA95D69-8798-4DB6-96A0-B7B7FB562E1D}" type="slidenum">
              <a:rPr lang="ar-SA" smtClean="0"/>
              <a:pPr/>
              <a:t>32</a:t>
            </a:fld>
            <a:endParaRPr lang="en-CA"/>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003A3085-B8EF-47A7-99AB-621C745D2672}" type="slidenum">
              <a:rPr lang="ar-SA"/>
              <a:pPr/>
              <a:t>33</a:t>
            </a:fld>
            <a:endParaRPr lang="en-CA"/>
          </a:p>
        </p:txBody>
      </p:sp>
      <p:sp>
        <p:nvSpPr>
          <p:cNvPr id="261122" name="Rectangle 2"/>
          <p:cNvSpPr>
            <a:spLocks noGrp="1" noRot="1" noChangeAspect="1" noChangeArrowheads="1" noTextEdit="1"/>
          </p:cNvSpPr>
          <p:nvPr>
            <p:ph type="sldImg"/>
          </p:nvPr>
        </p:nvSpPr>
        <p:spPr>
          <a:xfrm>
            <a:off x="1144588" y="685800"/>
            <a:ext cx="4572000" cy="3429000"/>
          </a:xfrm>
          <a:ln/>
        </p:spPr>
      </p:sp>
      <p:sp>
        <p:nvSpPr>
          <p:cNvPr id="261123" name="Rectangle 3"/>
          <p:cNvSpPr>
            <a:spLocks noGrp="1" noChangeArrowheads="1"/>
          </p:cNvSpPr>
          <p:nvPr>
            <p:ph type="body" idx="1"/>
          </p:nvPr>
        </p:nvSpPr>
        <p:spPr>
          <a:xfrm>
            <a:off x="914400" y="4343400"/>
            <a:ext cx="5029200" cy="4114800"/>
          </a:xfrm>
        </p:spPr>
        <p:txBody>
          <a:bodyPr lIns="91432" tIns="45716" rIns="91432" bIns="45716"/>
          <a:lstStyle/>
          <a:p>
            <a:endParaRPr lang="en-CA"/>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CA" dirty="0"/>
          </a:p>
        </p:txBody>
      </p:sp>
      <p:sp>
        <p:nvSpPr>
          <p:cNvPr id="4" name="Slide Number Placeholder 3"/>
          <p:cNvSpPr>
            <a:spLocks noGrp="1"/>
          </p:cNvSpPr>
          <p:nvPr>
            <p:ph type="sldNum" sz="quarter" idx="10"/>
          </p:nvPr>
        </p:nvSpPr>
        <p:spPr/>
        <p:txBody>
          <a:bodyPr/>
          <a:lstStyle/>
          <a:p>
            <a:fld id="{1DA95D69-8798-4DB6-96A0-B7B7FB562E1D}" type="slidenum">
              <a:rPr lang="ar-SA" smtClean="0"/>
              <a:pPr/>
              <a:t>50</a:t>
            </a:fld>
            <a:endParaRPr lang="en-CA"/>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A4AE674E-2470-4B9D-97AD-EB22DD401CE0}" type="slidenum">
              <a:rPr lang="ar-SA"/>
              <a:pPr/>
              <a:t>67</a:t>
            </a:fld>
            <a:endParaRPr lang="en-CA"/>
          </a:p>
        </p:txBody>
      </p:sp>
      <p:sp>
        <p:nvSpPr>
          <p:cNvPr id="272386" name="Rectangle 2"/>
          <p:cNvSpPr>
            <a:spLocks noGrp="1" noRot="1" noChangeAspect="1" noChangeArrowheads="1" noTextEdit="1"/>
          </p:cNvSpPr>
          <p:nvPr>
            <p:ph type="sldImg"/>
          </p:nvPr>
        </p:nvSpPr>
        <p:spPr>
          <a:xfrm>
            <a:off x="1144588" y="685800"/>
            <a:ext cx="4572000" cy="3429000"/>
          </a:xfrm>
          <a:ln/>
        </p:spPr>
      </p:sp>
      <p:sp>
        <p:nvSpPr>
          <p:cNvPr id="272387" name="Rectangle 3"/>
          <p:cNvSpPr>
            <a:spLocks noGrp="1" noChangeArrowheads="1"/>
          </p:cNvSpPr>
          <p:nvPr>
            <p:ph type="body" idx="1"/>
          </p:nvPr>
        </p:nvSpPr>
        <p:spPr>
          <a:xfrm>
            <a:off x="914400" y="4343400"/>
            <a:ext cx="5029200" cy="4114800"/>
          </a:xfrm>
        </p:spPr>
        <p:txBody>
          <a:bodyPr lIns="91432" tIns="45716" rIns="91432" bIns="45716"/>
          <a:lstStyle/>
          <a:p>
            <a:endParaRPr lang="en-CA"/>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A24AEB97-82C1-4DE4-995B-4195639251C9}" type="slidenum">
              <a:rPr lang="ar-SA"/>
              <a:pPr/>
              <a:t>73</a:t>
            </a:fld>
            <a:endParaRPr lang="en-CA"/>
          </a:p>
        </p:txBody>
      </p:sp>
      <p:sp>
        <p:nvSpPr>
          <p:cNvPr id="276482" name="Rectangle 2"/>
          <p:cNvSpPr>
            <a:spLocks noGrp="1" noRot="1" noChangeAspect="1" noChangeArrowheads="1" noTextEdit="1"/>
          </p:cNvSpPr>
          <p:nvPr>
            <p:ph type="sldImg"/>
          </p:nvPr>
        </p:nvSpPr>
        <p:spPr>
          <a:xfrm>
            <a:off x="1144588" y="685800"/>
            <a:ext cx="4572000" cy="3429000"/>
          </a:xfrm>
          <a:ln/>
        </p:spPr>
      </p:sp>
      <p:sp>
        <p:nvSpPr>
          <p:cNvPr id="276483" name="Rectangle 3"/>
          <p:cNvSpPr>
            <a:spLocks noGrp="1" noChangeArrowheads="1"/>
          </p:cNvSpPr>
          <p:nvPr>
            <p:ph type="body" idx="1"/>
          </p:nvPr>
        </p:nvSpPr>
        <p:spPr>
          <a:xfrm>
            <a:off x="914400" y="4343400"/>
            <a:ext cx="5029200" cy="4114800"/>
          </a:xfrm>
        </p:spPr>
        <p:txBody>
          <a:bodyPr lIns="91432" tIns="45716" rIns="91432" bIns="45716"/>
          <a:lstStyle/>
          <a:p>
            <a:endParaRPr lang="en-CA"/>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FA2102E6-5CE7-4F0F-9C51-9637CD17100F}" type="slidenum">
              <a:rPr lang="ar-SA"/>
              <a:pPr/>
              <a:t>79</a:t>
            </a:fld>
            <a:endParaRPr lang="en-CA"/>
          </a:p>
        </p:txBody>
      </p:sp>
      <p:sp>
        <p:nvSpPr>
          <p:cNvPr id="280578" name="Rectangle 2"/>
          <p:cNvSpPr>
            <a:spLocks noGrp="1" noRot="1" noChangeAspect="1" noChangeArrowheads="1" noTextEdit="1"/>
          </p:cNvSpPr>
          <p:nvPr>
            <p:ph type="sldImg"/>
          </p:nvPr>
        </p:nvSpPr>
        <p:spPr>
          <a:xfrm>
            <a:off x="1144588" y="685800"/>
            <a:ext cx="4572000" cy="3429000"/>
          </a:xfrm>
          <a:ln/>
        </p:spPr>
      </p:sp>
      <p:sp>
        <p:nvSpPr>
          <p:cNvPr id="280579" name="Rectangle 3"/>
          <p:cNvSpPr>
            <a:spLocks noGrp="1" noChangeArrowheads="1"/>
          </p:cNvSpPr>
          <p:nvPr>
            <p:ph type="body" idx="1"/>
          </p:nvPr>
        </p:nvSpPr>
        <p:spPr>
          <a:xfrm>
            <a:off x="914400" y="4343400"/>
            <a:ext cx="5029200" cy="4114800"/>
          </a:xfrm>
        </p:spPr>
        <p:txBody>
          <a:bodyPr lIns="91432" tIns="45716" rIns="91432" bIns="45716"/>
          <a:lstStyle/>
          <a:p>
            <a:endParaRPr lang="en-CA"/>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DE803FFD-ED30-49E8-B593-235955FA2FF9}" type="slidenum">
              <a:rPr lang="ar-SA"/>
              <a:pPr/>
              <a:t>125</a:t>
            </a:fld>
            <a:endParaRPr lang="en-CA"/>
          </a:p>
        </p:txBody>
      </p:sp>
      <p:sp>
        <p:nvSpPr>
          <p:cNvPr id="296962" name="Rectangle 2"/>
          <p:cNvSpPr>
            <a:spLocks noGrp="1" noRot="1" noChangeAspect="1" noChangeArrowheads="1" noTextEdit="1"/>
          </p:cNvSpPr>
          <p:nvPr>
            <p:ph type="sldImg"/>
          </p:nvPr>
        </p:nvSpPr>
        <p:spPr>
          <a:xfrm>
            <a:off x="1144588" y="685800"/>
            <a:ext cx="4572000" cy="3429000"/>
          </a:xfrm>
          <a:ln/>
        </p:spPr>
      </p:sp>
      <p:sp>
        <p:nvSpPr>
          <p:cNvPr id="296963" name="Rectangle 3"/>
          <p:cNvSpPr>
            <a:spLocks noGrp="1" noChangeArrowheads="1"/>
          </p:cNvSpPr>
          <p:nvPr>
            <p:ph type="body" idx="1"/>
          </p:nvPr>
        </p:nvSpPr>
        <p:spPr>
          <a:xfrm>
            <a:off x="914400" y="4343400"/>
            <a:ext cx="5029200" cy="4114800"/>
          </a:xfrm>
        </p:spPr>
        <p:txBody>
          <a:bodyPr lIns="91432" tIns="45716" rIns="91432" bIns="45716"/>
          <a:lstStyle/>
          <a:p>
            <a:endParaRPr lang="en-CA"/>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4CB0A04F-EC4B-45F3-B055-DEEAD3477B70}" type="slidenum">
              <a:rPr lang="ar-SA"/>
              <a:pPr/>
              <a:t>137</a:t>
            </a:fld>
            <a:endParaRPr lang="en-CA"/>
          </a:p>
        </p:txBody>
      </p:sp>
      <p:sp>
        <p:nvSpPr>
          <p:cNvPr id="301058" name="Rectangle 2"/>
          <p:cNvSpPr>
            <a:spLocks noGrp="1" noRot="1" noChangeAspect="1" noChangeArrowheads="1" noTextEdit="1"/>
          </p:cNvSpPr>
          <p:nvPr>
            <p:ph type="sldImg"/>
          </p:nvPr>
        </p:nvSpPr>
        <p:spPr>
          <a:xfrm>
            <a:off x="1144588" y="685800"/>
            <a:ext cx="4572000" cy="3429000"/>
          </a:xfrm>
          <a:ln/>
        </p:spPr>
      </p:sp>
      <p:sp>
        <p:nvSpPr>
          <p:cNvPr id="301059" name="Rectangle 3"/>
          <p:cNvSpPr>
            <a:spLocks noGrp="1" noChangeArrowheads="1"/>
          </p:cNvSpPr>
          <p:nvPr>
            <p:ph type="body" idx="1"/>
          </p:nvPr>
        </p:nvSpPr>
        <p:spPr>
          <a:xfrm>
            <a:off x="914400" y="4343400"/>
            <a:ext cx="5029200" cy="4114800"/>
          </a:xfrm>
        </p:spPr>
        <p:txBody>
          <a:bodyPr lIns="91432" tIns="45716" rIns="91432" bIns="45716"/>
          <a:lstStyle/>
          <a:p>
            <a:endParaRPr lang="en-CA"/>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A1DC1462-4622-4FD7-9E90-373993DD5990}" type="slidenum">
              <a:rPr lang="ar-SA"/>
              <a:pPr/>
              <a:t>145</a:t>
            </a:fld>
            <a:endParaRPr lang="en-CA"/>
          </a:p>
        </p:txBody>
      </p:sp>
      <p:sp>
        <p:nvSpPr>
          <p:cNvPr id="306178" name="Rectangle 2"/>
          <p:cNvSpPr>
            <a:spLocks noGrp="1" noRot="1" noChangeAspect="1" noChangeArrowheads="1" noTextEdit="1"/>
          </p:cNvSpPr>
          <p:nvPr>
            <p:ph type="sldImg"/>
          </p:nvPr>
        </p:nvSpPr>
        <p:spPr>
          <a:xfrm>
            <a:off x="1144588" y="685800"/>
            <a:ext cx="4572000" cy="3429000"/>
          </a:xfrm>
          <a:ln/>
        </p:spPr>
      </p:sp>
      <p:sp>
        <p:nvSpPr>
          <p:cNvPr id="306179" name="Rectangle 3"/>
          <p:cNvSpPr>
            <a:spLocks noGrp="1" noChangeArrowheads="1"/>
          </p:cNvSpPr>
          <p:nvPr>
            <p:ph type="body" idx="1"/>
          </p:nvPr>
        </p:nvSpPr>
        <p:spPr>
          <a:xfrm>
            <a:off x="914400" y="4343400"/>
            <a:ext cx="5029200" cy="4114800"/>
          </a:xfrm>
        </p:spPr>
        <p:txBody>
          <a:bodyPr lIns="91432" tIns="45716" rIns="91432" bIns="45716"/>
          <a:lstStyle/>
          <a:p>
            <a:endParaRPr lang="en-CA"/>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938195FF-C8C4-4936-A4BD-5B8974E3320E}" type="slidenum">
              <a:rPr lang="ar-SA"/>
              <a:pPr/>
              <a:t>181</a:t>
            </a:fld>
            <a:endParaRPr lang="en-CA"/>
          </a:p>
        </p:txBody>
      </p:sp>
      <p:sp>
        <p:nvSpPr>
          <p:cNvPr id="319490" name="Rectangle 2"/>
          <p:cNvSpPr>
            <a:spLocks noGrp="1" noRot="1" noChangeAspect="1" noChangeArrowheads="1" noTextEdit="1"/>
          </p:cNvSpPr>
          <p:nvPr>
            <p:ph type="sldImg"/>
          </p:nvPr>
        </p:nvSpPr>
        <p:spPr>
          <a:xfrm>
            <a:off x="1144588" y="685800"/>
            <a:ext cx="4572000" cy="3429000"/>
          </a:xfrm>
          <a:ln/>
        </p:spPr>
      </p:sp>
      <p:sp>
        <p:nvSpPr>
          <p:cNvPr id="319491" name="Rectangle 3"/>
          <p:cNvSpPr>
            <a:spLocks noGrp="1" noChangeArrowheads="1"/>
          </p:cNvSpPr>
          <p:nvPr>
            <p:ph type="body" idx="1"/>
          </p:nvPr>
        </p:nvSpPr>
        <p:spPr>
          <a:xfrm>
            <a:off x="914400" y="4343400"/>
            <a:ext cx="5029200" cy="4114800"/>
          </a:xfrm>
        </p:spPr>
        <p:txBody>
          <a:bodyPr lIns="91432" tIns="45716" rIns="91432" bIns="45716"/>
          <a:lstStyle/>
          <a:p>
            <a:endParaRPr lang="en-CA"/>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A567B196-1069-4825-A759-1A36976E2CB8}" type="slidenum">
              <a:rPr lang="ar-SA"/>
              <a:pPr/>
              <a:t>196</a:t>
            </a:fld>
            <a:endParaRPr lang="en-CA"/>
          </a:p>
        </p:txBody>
      </p:sp>
      <p:sp>
        <p:nvSpPr>
          <p:cNvPr id="325634" name="Rectangle 2"/>
          <p:cNvSpPr>
            <a:spLocks noGrp="1" noRot="1" noChangeAspect="1" noChangeArrowheads="1" noTextEdit="1"/>
          </p:cNvSpPr>
          <p:nvPr>
            <p:ph type="sldImg"/>
          </p:nvPr>
        </p:nvSpPr>
        <p:spPr>
          <a:xfrm>
            <a:off x="1144588" y="685800"/>
            <a:ext cx="4572000" cy="3429000"/>
          </a:xfrm>
          <a:ln/>
        </p:spPr>
      </p:sp>
      <p:sp>
        <p:nvSpPr>
          <p:cNvPr id="325635" name="Rectangle 3"/>
          <p:cNvSpPr>
            <a:spLocks noGrp="1" noChangeArrowheads="1"/>
          </p:cNvSpPr>
          <p:nvPr>
            <p:ph type="body" idx="1"/>
          </p:nvPr>
        </p:nvSpPr>
        <p:spPr>
          <a:xfrm>
            <a:off x="914400" y="4343400"/>
            <a:ext cx="5029200" cy="4114800"/>
          </a:xfrm>
        </p:spPr>
        <p:txBody>
          <a:bodyPr lIns="91432" tIns="45716" rIns="91432" bIns="45716"/>
          <a:lstStyle/>
          <a:p>
            <a:endParaRPr lang="en-CA"/>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41B336AB-1391-472B-978A-56BB08264C62}" type="slidenum">
              <a:rPr lang="ar-SA"/>
              <a:pPr/>
              <a:t>206</a:t>
            </a:fld>
            <a:endParaRPr lang="en-CA"/>
          </a:p>
        </p:txBody>
      </p:sp>
      <p:sp>
        <p:nvSpPr>
          <p:cNvPr id="329730" name="Rectangle 2"/>
          <p:cNvSpPr>
            <a:spLocks noGrp="1" noRot="1" noChangeAspect="1" noChangeArrowheads="1" noTextEdit="1"/>
          </p:cNvSpPr>
          <p:nvPr>
            <p:ph type="sldImg"/>
          </p:nvPr>
        </p:nvSpPr>
        <p:spPr>
          <a:xfrm>
            <a:off x="1144588" y="685800"/>
            <a:ext cx="4572000" cy="3429000"/>
          </a:xfrm>
          <a:ln/>
        </p:spPr>
      </p:sp>
      <p:sp>
        <p:nvSpPr>
          <p:cNvPr id="329731" name="Rectangle 3"/>
          <p:cNvSpPr>
            <a:spLocks noGrp="1" noChangeArrowheads="1"/>
          </p:cNvSpPr>
          <p:nvPr>
            <p:ph type="body" idx="1"/>
          </p:nvPr>
        </p:nvSpPr>
        <p:spPr>
          <a:xfrm>
            <a:off x="914400" y="4343400"/>
            <a:ext cx="5029200" cy="4114800"/>
          </a:xfrm>
        </p:spPr>
        <p:txBody>
          <a:bodyPr lIns="91432" tIns="45716" rIns="91432" bIns="45716"/>
          <a:lstStyle/>
          <a:p>
            <a:endParaRPr lang="en-CA"/>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6540C337-46A5-44A2-A0B8-484E25E2ECA8}" type="slidenum">
              <a:rPr lang="ar-SA"/>
              <a:pPr/>
              <a:t>251</a:t>
            </a:fld>
            <a:endParaRPr lang="en-CA"/>
          </a:p>
        </p:txBody>
      </p:sp>
      <p:sp>
        <p:nvSpPr>
          <p:cNvPr id="415746" name="Rectangle 2"/>
          <p:cNvSpPr>
            <a:spLocks noGrp="1" noRot="1" noChangeAspect="1" noChangeArrowheads="1" noTextEdit="1"/>
          </p:cNvSpPr>
          <p:nvPr>
            <p:ph type="sldImg"/>
          </p:nvPr>
        </p:nvSpPr>
        <p:spPr>
          <a:xfrm>
            <a:off x="1144588" y="685800"/>
            <a:ext cx="4572000" cy="3429000"/>
          </a:xfrm>
          <a:ln/>
        </p:spPr>
      </p:sp>
      <p:sp>
        <p:nvSpPr>
          <p:cNvPr id="415747"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01A3C384-D533-4FD0-950A-169321161175}" type="slidenum">
              <a:rPr lang="ar-SA"/>
              <a:pPr/>
              <a:t>262</a:t>
            </a:fld>
            <a:endParaRPr lang="en-CA"/>
          </a:p>
        </p:txBody>
      </p:sp>
      <p:sp>
        <p:nvSpPr>
          <p:cNvPr id="428034" name="Rectangle 2"/>
          <p:cNvSpPr>
            <a:spLocks noGrp="1" noRot="1" noChangeAspect="1" noChangeArrowheads="1" noTextEdit="1"/>
          </p:cNvSpPr>
          <p:nvPr>
            <p:ph type="sldImg"/>
          </p:nvPr>
        </p:nvSpPr>
        <p:spPr>
          <a:xfrm>
            <a:off x="1144588" y="685800"/>
            <a:ext cx="4572000" cy="3429000"/>
          </a:xfrm>
          <a:ln/>
        </p:spPr>
      </p:sp>
      <p:sp>
        <p:nvSpPr>
          <p:cNvPr id="428035"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B8C62649-93BD-42BB-AF80-712542AC7F61}" type="slidenum">
              <a:rPr lang="ar-SA"/>
              <a:pPr/>
              <a:t>271</a:t>
            </a:fld>
            <a:endParaRPr lang="en-CA"/>
          </a:p>
        </p:txBody>
      </p:sp>
      <p:sp>
        <p:nvSpPr>
          <p:cNvPr id="438274" name="Rectangle 2"/>
          <p:cNvSpPr>
            <a:spLocks noGrp="1" noRot="1" noChangeAspect="1" noChangeArrowheads="1" noTextEdit="1"/>
          </p:cNvSpPr>
          <p:nvPr>
            <p:ph type="sldImg"/>
          </p:nvPr>
        </p:nvSpPr>
        <p:spPr>
          <a:xfrm>
            <a:off x="1144588" y="685800"/>
            <a:ext cx="4572000" cy="3429000"/>
          </a:xfrm>
          <a:ln/>
        </p:spPr>
      </p:sp>
      <p:sp>
        <p:nvSpPr>
          <p:cNvPr id="438275"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350210" name="Rectangle 2"/>
          <p:cNvSpPr>
            <a:spLocks noGrp="1" noChangeArrowheads="1"/>
          </p:cNvSpPr>
          <p:nvPr>
            <p:ph type="ctrTitle"/>
          </p:nvPr>
        </p:nvSpPr>
        <p:spPr>
          <a:xfrm>
            <a:off x="0" y="0"/>
            <a:ext cx="457200" cy="304800"/>
          </a:xfrm>
        </p:spPr>
        <p:txBody>
          <a:bodyPr/>
          <a:lstStyle>
            <a:lvl1pPr>
              <a:defRPr sz="1200"/>
            </a:lvl1pPr>
          </a:lstStyle>
          <a:p>
            <a:r>
              <a:rPr lang="en-US"/>
              <a:t>Click to edit Master title style</a:t>
            </a:r>
          </a:p>
        </p:txBody>
      </p:sp>
      <p:sp>
        <p:nvSpPr>
          <p:cNvPr id="350211" name="Rectangle 3"/>
          <p:cNvSpPr>
            <a:spLocks noGrp="1" noChangeArrowheads="1"/>
          </p:cNvSpPr>
          <p:nvPr>
            <p:ph type="subTitle" idx="1"/>
          </p:nvPr>
        </p:nvSpPr>
        <p:spPr>
          <a:xfrm>
            <a:off x="1371600" y="3886200"/>
            <a:ext cx="6400800" cy="1752600"/>
          </a:xfrm>
        </p:spPr>
        <p:txBody>
          <a:bodyPr/>
          <a:lstStyle>
            <a:lvl1pPr marL="0" indent="0" algn="ctr">
              <a:buFontTx/>
              <a:buNone/>
              <a:defRPr/>
            </a:lvl1pPr>
          </a:lstStyle>
          <a:p>
            <a:r>
              <a:rPr lang="en-US"/>
              <a:t>Click to edit Master subtitle style</a:t>
            </a:r>
          </a:p>
        </p:txBody>
      </p:sp>
      <p:sp>
        <p:nvSpPr>
          <p:cNvPr id="350212" name="Rectangle 4"/>
          <p:cNvSpPr>
            <a:spLocks noGrp="1" noChangeArrowheads="1"/>
          </p:cNvSpPr>
          <p:nvPr>
            <p:ph type="dt" sz="half" idx="2"/>
          </p:nvPr>
        </p:nvSpPr>
        <p:spPr/>
        <p:txBody>
          <a:bodyPr/>
          <a:lstStyle>
            <a:lvl1pPr>
              <a:defRPr/>
            </a:lvl1pPr>
          </a:lstStyle>
          <a:p>
            <a:endParaRPr lang="en-US"/>
          </a:p>
        </p:txBody>
      </p:sp>
      <p:sp>
        <p:nvSpPr>
          <p:cNvPr id="350213" name="Rectangle 5"/>
          <p:cNvSpPr>
            <a:spLocks noGrp="1" noChangeArrowheads="1"/>
          </p:cNvSpPr>
          <p:nvPr>
            <p:ph type="ftr" sz="quarter" idx="3"/>
          </p:nvPr>
        </p:nvSpPr>
        <p:spPr/>
        <p:txBody>
          <a:bodyPr/>
          <a:lstStyle>
            <a:lvl1pPr>
              <a:defRPr/>
            </a:lvl1pPr>
          </a:lstStyle>
          <a:p>
            <a:endParaRPr lang="en-US"/>
          </a:p>
        </p:txBody>
      </p:sp>
      <p:sp>
        <p:nvSpPr>
          <p:cNvPr id="350214" name="Rectangle 6"/>
          <p:cNvSpPr>
            <a:spLocks noGrp="1" noChangeArrowheads="1"/>
          </p:cNvSpPr>
          <p:nvPr>
            <p:ph type="sldNum" sz="quarter" idx="4"/>
          </p:nvPr>
        </p:nvSpPr>
        <p:spPr/>
        <p:txBody>
          <a:bodyPr/>
          <a:lstStyle>
            <a:lvl1pPr>
              <a:defRPr/>
            </a:lvl1pPr>
          </a:lstStyle>
          <a:p>
            <a:fld id="{3AE591A8-AE15-41A3-A43F-234464A047E5}" type="slidenum">
              <a:rPr lang="ar-SA"/>
              <a:pPr/>
              <a:t>‹N°›</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670BBC3D-8D31-4695-9E42-BAA603651F94}" type="slidenum">
              <a:rPr lang="ar-SA"/>
              <a:pPr/>
              <a:t>‹N°›</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CA"/>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FC2955A6-8B12-4DAE-979F-93C20DE99844}" type="slidenum">
              <a:rPr lang="ar-SA"/>
              <a:pPr/>
              <a:t>‹N°›</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8F2E44DE-E1BA-4E27-BE46-AFA11AFD8852}" type="slidenum">
              <a:rPr lang="ar-SA"/>
              <a:pPr/>
              <a:t>‹N°›</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CA"/>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7" name="Date Placeholder 6"/>
          <p:cNvSpPr>
            <a:spLocks noGrp="1"/>
          </p:cNvSpPr>
          <p:nvPr>
            <p:ph type="dt" sz="half" idx="10"/>
          </p:nvPr>
        </p:nvSpPr>
        <p:spPr/>
        <p:txBody>
          <a:bodyPr/>
          <a:lstStyle>
            <a:lvl1pPr>
              <a:defRPr/>
            </a:lvl1pPr>
          </a:lstStyle>
          <a:p>
            <a:endParaRPr lang="en-US"/>
          </a:p>
        </p:txBody>
      </p:sp>
      <p:sp>
        <p:nvSpPr>
          <p:cNvPr id="8" name="Footer Placeholder 7"/>
          <p:cNvSpPr>
            <a:spLocks noGrp="1"/>
          </p:cNvSpPr>
          <p:nvPr>
            <p:ph type="ftr" sz="quarter" idx="11"/>
          </p:nvPr>
        </p:nvSpPr>
        <p:spPr/>
        <p:txBody>
          <a:bodyPr/>
          <a:lstStyle>
            <a:lvl1pPr>
              <a:defRPr/>
            </a:lvl1pPr>
          </a:lstStyle>
          <a:p>
            <a:endParaRPr lang="en-US"/>
          </a:p>
        </p:txBody>
      </p:sp>
      <p:sp>
        <p:nvSpPr>
          <p:cNvPr id="9" name="Slide Number Placeholder 8"/>
          <p:cNvSpPr>
            <a:spLocks noGrp="1"/>
          </p:cNvSpPr>
          <p:nvPr>
            <p:ph type="sldNum" sz="quarter" idx="12"/>
          </p:nvPr>
        </p:nvSpPr>
        <p:spPr/>
        <p:txBody>
          <a:bodyPr/>
          <a:lstStyle>
            <a:lvl1pPr>
              <a:defRPr/>
            </a:lvl1pPr>
          </a:lstStyle>
          <a:p>
            <a:fld id="{581A501C-533F-46DD-B0FA-CEBCCD25C397}" type="slidenum">
              <a:rPr lang="ar-SA"/>
              <a:pPr/>
              <a:t>‹N°›</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Date Placeholder 2"/>
          <p:cNvSpPr>
            <a:spLocks noGrp="1"/>
          </p:cNvSpPr>
          <p:nvPr>
            <p:ph type="dt" sz="half" idx="10"/>
          </p:nvPr>
        </p:nvSpPr>
        <p:spPr/>
        <p:txBody>
          <a:bodyPr/>
          <a:lstStyle>
            <a:lvl1pPr>
              <a:defRPr/>
            </a:lvl1pPr>
          </a:lstStyle>
          <a:p>
            <a:endParaRPr lang="en-US"/>
          </a:p>
        </p:txBody>
      </p:sp>
      <p:sp>
        <p:nvSpPr>
          <p:cNvPr id="4" name="Footer Placeholder 3"/>
          <p:cNvSpPr>
            <a:spLocks noGrp="1"/>
          </p:cNvSpPr>
          <p:nvPr>
            <p:ph type="ftr" sz="quarter" idx="11"/>
          </p:nvPr>
        </p:nvSpPr>
        <p:spPr/>
        <p:txBody>
          <a:bodyPr/>
          <a:lstStyle>
            <a:lvl1pPr>
              <a:defRPr/>
            </a:lvl1pPr>
          </a:lstStyle>
          <a:p>
            <a:endParaRPr lang="en-US"/>
          </a:p>
        </p:txBody>
      </p:sp>
      <p:sp>
        <p:nvSpPr>
          <p:cNvPr id="5" name="Slide Number Placeholder 4"/>
          <p:cNvSpPr>
            <a:spLocks noGrp="1"/>
          </p:cNvSpPr>
          <p:nvPr>
            <p:ph type="sldNum" sz="quarter" idx="12"/>
          </p:nvPr>
        </p:nvSpPr>
        <p:spPr/>
        <p:txBody>
          <a:bodyPr/>
          <a:lstStyle>
            <a:lvl1pPr>
              <a:defRPr/>
            </a:lvl1pPr>
          </a:lstStyle>
          <a:p>
            <a:fld id="{F990CB70-8CF3-478E-9B1C-6EBB25C72E75}" type="slidenum">
              <a:rPr lang="ar-SA"/>
              <a:pPr/>
              <a:t>‹N°›</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endParaRPr lang="en-US"/>
          </a:p>
        </p:txBody>
      </p:sp>
      <p:sp>
        <p:nvSpPr>
          <p:cNvPr id="3" name="Footer Placeholder 2"/>
          <p:cNvSpPr>
            <a:spLocks noGrp="1"/>
          </p:cNvSpPr>
          <p:nvPr>
            <p:ph type="ftr" sz="quarter" idx="11"/>
          </p:nvPr>
        </p:nvSpPr>
        <p:spPr/>
        <p:txBody>
          <a:bodyPr/>
          <a:lstStyle>
            <a:lvl1pPr>
              <a:defRPr/>
            </a:lvl1pPr>
          </a:lstStyle>
          <a:p>
            <a:endParaRPr lang="en-US"/>
          </a:p>
        </p:txBody>
      </p:sp>
      <p:sp>
        <p:nvSpPr>
          <p:cNvPr id="4" name="Slide Number Placeholder 3"/>
          <p:cNvSpPr>
            <a:spLocks noGrp="1"/>
          </p:cNvSpPr>
          <p:nvPr>
            <p:ph type="sldNum" sz="quarter" idx="12"/>
          </p:nvPr>
        </p:nvSpPr>
        <p:spPr/>
        <p:txBody>
          <a:bodyPr/>
          <a:lstStyle>
            <a:lvl1pPr>
              <a:defRPr/>
            </a:lvl1pPr>
          </a:lstStyle>
          <a:p>
            <a:fld id="{25E39075-4F0E-43A9-8B19-777E59D88D79}" type="slidenum">
              <a:rPr lang="ar-SA"/>
              <a:pPr/>
              <a:t>‹N°›</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CA"/>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FB6E7E6E-785A-42D9-B295-5E44F526D2EB}" type="slidenum">
              <a:rPr lang="ar-SA"/>
              <a:pPr/>
              <a:t>‹N°›</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CA"/>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CA"/>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C4D2553D-5D1F-4D44-BC7E-D95A0850A614}" type="slidenum">
              <a:rPr lang="ar-SA"/>
              <a:pPr/>
              <a:t>‹N°›</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54471184-E47A-4D99-B043-0D837C7B59A8}" type="slidenum">
              <a:rPr lang="ar-SA"/>
              <a:pPr/>
              <a:t>‹N°›</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CA"/>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9EF8BF7E-2A72-405F-87BB-3D92833DA657}" type="slidenum">
              <a:rPr lang="ar-SA"/>
              <a:pPr/>
              <a:t>‹N°›</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n-US"/>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n-US"/>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0C841EE4-46D4-4910-8C07-3DCA0693CED3}" type="slidenum">
              <a:rPr lang="ar-SA"/>
              <a:pPr/>
              <a:t>‹N°›</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 Target="slide51.xml"/><Relationship Id="rId2" Type="http://schemas.openxmlformats.org/officeDocument/2006/relationships/slide" Target="slide2.xml"/><Relationship Id="rId1" Type="http://schemas.openxmlformats.org/officeDocument/2006/relationships/slideLayout" Target="../slideLayouts/slideLayout2.xml"/><Relationship Id="rId6" Type="http://schemas.openxmlformats.org/officeDocument/2006/relationships/slide" Target="slide239.xml"/><Relationship Id="rId5" Type="http://schemas.openxmlformats.org/officeDocument/2006/relationships/slide" Target="slide163.xml"/><Relationship Id="rId4" Type="http://schemas.openxmlformats.org/officeDocument/2006/relationships/slide" Target="slide98.xml"/></Relationships>
</file>

<file path=ppt/slides/_rels/slide2.xml.rels><?xml version="1.0" encoding="UTF-8" standalone="yes"?>
<Relationships xmlns="http://schemas.openxmlformats.org/package/2006/relationships"><Relationship Id="rId2" Type="http://schemas.openxmlformats.org/officeDocument/2006/relationships/slide" Target="slide130.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4.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5.xml"/><Relationship Id="rId1" Type="http://schemas.openxmlformats.org/officeDocument/2006/relationships/slideLayout" Target="../slideLayouts/slideLayout6.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7.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8.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79.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8.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8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9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0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7.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3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14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1.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14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15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16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6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7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8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9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20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4.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20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2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8.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23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4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4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25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26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0.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271.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7.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27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9.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28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8.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8834" name="Rectangle 2"/>
          <p:cNvSpPr>
            <a:spLocks noGrp="1" noChangeArrowheads="1"/>
          </p:cNvSpPr>
          <p:nvPr>
            <p:ph type="title"/>
          </p:nvPr>
        </p:nvSpPr>
        <p:spPr>
          <a:xfrm>
            <a:off x="179388" y="260350"/>
            <a:ext cx="8831262" cy="1863725"/>
          </a:xfrm>
          <a:solidFill>
            <a:srgbClr val="990033"/>
          </a:solidFill>
          <a:ln>
            <a:solidFill>
              <a:schemeClr val="bg1"/>
            </a:solidFill>
          </a:ln>
        </p:spPr>
        <p:txBody>
          <a:bodyPr/>
          <a:lstStyle/>
          <a:p>
            <a:r>
              <a:rPr lang="ar-EG" sz="3600" dirty="0">
                <a:solidFill>
                  <a:schemeClr val="bg1"/>
                </a:solidFill>
              </a:rPr>
              <a:t>قراءات آحاد شهر طوبة</a:t>
            </a:r>
            <a:br>
              <a:rPr lang="ar-EG" sz="3600" dirty="0">
                <a:solidFill>
                  <a:schemeClr val="bg1"/>
                </a:solidFill>
              </a:rPr>
            </a:br>
            <a:r>
              <a:rPr lang="en-CA" sz="3600" dirty="0">
                <a:solidFill>
                  <a:schemeClr val="bg1"/>
                </a:solidFill>
              </a:rPr>
              <a:t>Lectures </a:t>
            </a:r>
            <a:r>
              <a:rPr lang="fr-CA" sz="3600" dirty="0">
                <a:solidFill>
                  <a:schemeClr val="bg1"/>
                </a:solidFill>
              </a:rPr>
              <a:t>des dimanches du mois de Tuba</a:t>
            </a:r>
          </a:p>
        </p:txBody>
      </p:sp>
      <p:sp>
        <p:nvSpPr>
          <p:cNvPr id="248835" name="Text Box 3"/>
          <p:cNvSpPr txBox="1">
            <a:spLocks noChangeArrowheads="1"/>
          </p:cNvSpPr>
          <p:nvPr/>
        </p:nvSpPr>
        <p:spPr bwMode="auto">
          <a:xfrm>
            <a:off x="574675" y="2403475"/>
            <a:ext cx="7597775" cy="3937000"/>
          </a:xfrm>
          <a:prstGeom prst="rect">
            <a:avLst/>
          </a:prstGeom>
          <a:noFill/>
          <a:ln w="9525">
            <a:noFill/>
            <a:miter lim="800000"/>
            <a:headEnd/>
            <a:tailEnd/>
          </a:ln>
          <a:effectLst/>
        </p:spPr>
        <p:txBody>
          <a:bodyPr>
            <a:spAutoFit/>
          </a:bodyPr>
          <a:lstStyle/>
          <a:p>
            <a:pPr marL="457200" indent="-457200">
              <a:spcBef>
                <a:spcPct val="50000"/>
              </a:spcBef>
            </a:pPr>
            <a:r>
              <a:rPr lang="en-US" sz="3600" u="sng" dirty="0">
                <a:solidFill>
                  <a:schemeClr val="hlink"/>
                </a:solidFill>
                <a:hlinkClick r:id="rId2" action="ppaction://hlinksldjump"/>
              </a:rPr>
              <a:t>1. First Sunday of </a:t>
            </a:r>
            <a:r>
              <a:rPr lang="fr-CA" sz="3600" u="sng" dirty="0">
                <a:solidFill>
                  <a:schemeClr val="hlink"/>
                </a:solidFill>
                <a:hlinkClick r:id="rId2" action="ppaction://hlinksldjump"/>
              </a:rPr>
              <a:t>Tuba</a:t>
            </a:r>
            <a:endParaRPr lang="en-US" sz="3600" u="sng" dirty="0">
              <a:solidFill>
                <a:schemeClr val="hlink"/>
              </a:solidFill>
            </a:endParaRPr>
          </a:p>
          <a:p>
            <a:pPr marL="457200" indent="-457200">
              <a:spcBef>
                <a:spcPct val="50000"/>
              </a:spcBef>
            </a:pPr>
            <a:r>
              <a:rPr lang="en-US" sz="3600" dirty="0">
                <a:solidFill>
                  <a:schemeClr val="bg1"/>
                </a:solidFill>
                <a:hlinkClick r:id="rId3" action="ppaction://hlinksldjump"/>
              </a:rPr>
              <a:t>2. Second Sunday</a:t>
            </a:r>
            <a:r>
              <a:rPr lang="en-US" sz="3600" u="sng" dirty="0">
                <a:solidFill>
                  <a:schemeClr val="bg1"/>
                </a:solidFill>
                <a:hlinkClick r:id="rId3" action="ppaction://hlinksldjump"/>
              </a:rPr>
              <a:t> of </a:t>
            </a:r>
            <a:r>
              <a:rPr lang="en-US" sz="3600" u="sng" dirty="0">
                <a:solidFill>
                  <a:schemeClr val="hlink"/>
                </a:solidFill>
                <a:hlinkClick r:id="rId3" action="ppaction://hlinksldjump"/>
              </a:rPr>
              <a:t>Tuba</a:t>
            </a:r>
            <a:endParaRPr lang="en-US" sz="3600" u="sng" dirty="0">
              <a:solidFill>
                <a:schemeClr val="hlink"/>
              </a:solidFill>
            </a:endParaRPr>
          </a:p>
          <a:p>
            <a:pPr marL="457200" indent="-457200">
              <a:spcBef>
                <a:spcPct val="50000"/>
              </a:spcBef>
            </a:pPr>
            <a:r>
              <a:rPr lang="en-US" sz="3600" dirty="0">
                <a:solidFill>
                  <a:schemeClr val="bg1"/>
                </a:solidFill>
                <a:hlinkClick r:id="rId4" action="ppaction://hlinksldjump"/>
              </a:rPr>
              <a:t>3. Third Sunday </a:t>
            </a:r>
            <a:r>
              <a:rPr lang="en-US" sz="3600" dirty="0">
                <a:solidFill>
                  <a:schemeClr val="hlink"/>
                </a:solidFill>
                <a:hlinkClick r:id="rId4" action="ppaction://hlinksldjump"/>
              </a:rPr>
              <a:t>of </a:t>
            </a:r>
            <a:r>
              <a:rPr lang="en-US" sz="3600" u="sng" dirty="0">
                <a:solidFill>
                  <a:schemeClr val="hlink"/>
                </a:solidFill>
                <a:hlinkClick r:id="rId4" action="ppaction://hlinksldjump"/>
              </a:rPr>
              <a:t>Tuba</a:t>
            </a:r>
            <a:r>
              <a:rPr lang="en-US" sz="3600" dirty="0">
                <a:solidFill>
                  <a:schemeClr val="hlink"/>
                </a:solidFill>
                <a:hlinkClick r:id="rId4" action="ppaction://hlinksldjump"/>
              </a:rPr>
              <a:t> </a:t>
            </a:r>
            <a:endParaRPr lang="en-US" sz="3600" dirty="0">
              <a:solidFill>
                <a:schemeClr val="hlink"/>
              </a:solidFill>
            </a:endParaRPr>
          </a:p>
          <a:p>
            <a:pPr marL="457200" indent="-457200">
              <a:spcBef>
                <a:spcPct val="50000"/>
              </a:spcBef>
            </a:pPr>
            <a:r>
              <a:rPr lang="en-US" sz="3600" dirty="0">
                <a:solidFill>
                  <a:schemeClr val="bg1"/>
                </a:solidFill>
                <a:hlinkClick r:id="rId5" action="ppaction://hlinksldjump"/>
              </a:rPr>
              <a:t>4. Fourth Sunday </a:t>
            </a:r>
            <a:r>
              <a:rPr lang="en-US" sz="3600" u="sng" dirty="0">
                <a:solidFill>
                  <a:schemeClr val="hlink"/>
                </a:solidFill>
                <a:hlinkClick r:id="rId5" action="ppaction://hlinksldjump"/>
              </a:rPr>
              <a:t>of Tuba</a:t>
            </a:r>
          </a:p>
          <a:p>
            <a:pPr marL="457200" indent="-457200">
              <a:spcBef>
                <a:spcPct val="50000"/>
              </a:spcBef>
            </a:pPr>
            <a:r>
              <a:rPr lang="en-US" sz="3600" dirty="0">
                <a:solidFill>
                  <a:schemeClr val="bg1"/>
                </a:solidFill>
                <a:hlinkClick r:id="rId6" action="ppaction://hlinksldjump"/>
              </a:rPr>
              <a:t>5. Fifth Sunday </a:t>
            </a:r>
            <a:r>
              <a:rPr lang="en-US" sz="3600" u="sng" dirty="0">
                <a:solidFill>
                  <a:schemeClr val="hlink"/>
                </a:solidFill>
                <a:hlinkClick r:id="rId6" action="ppaction://hlinksldjump"/>
              </a:rPr>
              <a:t>of Tuba</a:t>
            </a:r>
            <a:r>
              <a:rPr lang="en-US" sz="3600" dirty="0">
                <a:solidFill>
                  <a:schemeClr val="bg1"/>
                </a:solidFill>
                <a:hlinkClick r:id="rId6" action="ppaction://hlinksldjump"/>
              </a:rPr>
              <a:t> </a:t>
            </a:r>
            <a:endParaRPr lang="en-US" sz="3600" dirty="0">
              <a:solidFill>
                <a:schemeClr val="bg1"/>
              </a:solidFil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9870" name="Group 14"/>
          <p:cNvGraphicFramePr>
            <a:graphicFrameLocks noGrp="1"/>
          </p:cNvGraphicFramePr>
          <p:nvPr/>
        </p:nvGraphicFramePr>
        <p:xfrm>
          <a:off x="539750" y="1052513"/>
          <a:ext cx="8137525" cy="4236720"/>
        </p:xfrm>
        <a:graphic>
          <a:graphicData uri="http://schemas.openxmlformats.org/drawingml/2006/table">
            <a:tbl>
              <a:tblPr rtl="1"/>
              <a:tblGrid>
                <a:gridCol w="8137525">
                  <a:extLst>
                    <a:ext uri="{9D8B030D-6E8A-4147-A177-3AD203B41FA5}">
                      <a16:colId xmlns:a16="http://schemas.microsoft.com/office/drawing/2014/main" val="20000"/>
                    </a:ext>
                  </a:extLst>
                </a:gridCol>
              </a:tblGrid>
              <a:tr h="20875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First Sunday of The Month of Tuba</a:t>
                      </a:r>
                      <a:r>
                        <a:rPr kumimoji="0" lang="en-US" sz="4000" b="0" i="0" u="none" strike="noStrike" cap="none" normalizeH="0" baseline="0">
                          <a:ln>
                            <a:noFill/>
                          </a:ln>
                          <a:solidFill>
                            <a:srgbClr val="FF9900"/>
                          </a:solidFill>
                          <a:effectLst/>
                          <a:latin typeface="Arial" charset="0"/>
                          <a:cs typeface="Arial" charset="0"/>
                          <a:hlinkClick r:id="rId2" action="ppaction://hlinksldjump"/>
                        </a:rPr>
                        <a:t> </a:t>
                      </a:r>
                      <a:endParaRPr kumimoji="0" lang="en-US" sz="4000" b="0" i="0" u="none" strike="noStrike" cap="none" normalizeH="0" baseline="0">
                        <a:ln>
                          <a:noFill/>
                        </a:ln>
                        <a:solidFill>
                          <a:srgbClr val="FF9900"/>
                        </a:solidFill>
                        <a:effectLst/>
                        <a:latin typeface="Arial" charset="0"/>
                        <a:cs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ar-EG" sz="4000" b="0" i="0" u="none" strike="noStrike" cap="none" normalizeH="0" baseline="0">
                        <a:ln>
                          <a:noFill/>
                        </a:ln>
                        <a:solidFill>
                          <a:srgbClr val="FF9900"/>
                        </a:solidFill>
                        <a:effectLst/>
                        <a:latin typeface="Arial" charset="0"/>
                        <a:cs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r>
                        <a:rPr kumimoji="0" lang="ar-KW" sz="4000" b="1" i="0" u="none" strike="noStrike" cap="none" normalizeH="0" baseline="0">
                          <a:ln>
                            <a:noFill/>
                          </a:ln>
                          <a:solidFill>
                            <a:srgbClr val="FF9900"/>
                          </a:solidFill>
                          <a:effectLst/>
                          <a:latin typeface="Arial" charset="0"/>
                          <a:cs typeface="Arial" charset="0"/>
                        </a:rPr>
                        <a:t>الأحد الأول من</a:t>
                      </a:r>
                      <a:r>
                        <a:rPr kumimoji="0" lang="ar-EG" sz="4000" b="1" i="0" u="none" strike="noStrike" cap="none" normalizeH="0" baseline="0">
                          <a:ln>
                            <a:noFill/>
                          </a:ln>
                          <a:solidFill>
                            <a:srgbClr val="FF9900"/>
                          </a:solidFill>
                          <a:effectLst/>
                          <a:latin typeface="Arial" charset="0"/>
                          <a:cs typeface="Arial" charset="0"/>
                        </a:rPr>
                        <a:t> </a:t>
                      </a:r>
                      <a:r>
                        <a:rPr kumimoji="0" lang="ar-KW" sz="4000" b="1" i="0" u="none" strike="noStrike" cap="none" normalizeH="0" baseline="0">
                          <a:ln>
                            <a:noFill/>
                          </a:ln>
                          <a:solidFill>
                            <a:srgbClr val="FF9900"/>
                          </a:solidFill>
                          <a:effectLst/>
                          <a:latin typeface="Arial" charset="0"/>
                          <a:cs typeface="Arial" charset="0"/>
                        </a:rPr>
                        <a:t>شهر </a:t>
                      </a:r>
                      <a:r>
                        <a:rPr kumimoji="0" lang="ar-EG" sz="4000" b="1" i="0" u="none" strike="noStrike" cap="none" normalizeH="0" baseline="0">
                          <a:ln>
                            <a:noFill/>
                          </a:ln>
                          <a:solidFill>
                            <a:srgbClr val="FF9900"/>
                          </a:solidFill>
                          <a:effectLst/>
                          <a:latin typeface="Arial" charset="0"/>
                          <a:cs typeface="Arial" charset="0"/>
                        </a:rPr>
                        <a:t>طوبة</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ar-KW" sz="4000" b="1" i="0" u="none" strike="noStrike" cap="none" normalizeH="0" baseline="0">
                          <a:ln>
                            <a:noFill/>
                          </a:ln>
                          <a:solidFill>
                            <a:srgbClr val="FF9900"/>
                          </a:solidFill>
                          <a:effectLst/>
                          <a:latin typeface="Arial" charset="0"/>
                          <a:cs typeface="Arial" charset="0"/>
                        </a:rPr>
                        <a:t> </a:t>
                      </a:r>
                      <a:endParaRPr kumimoji="0" lang="en-CA" sz="4000" b="1" i="0" u="none" strike="noStrike" cap="none" normalizeH="0" baseline="0">
                        <a:ln>
                          <a:noFill/>
                        </a:ln>
                        <a:solidFill>
                          <a:srgbClr val="FF9900"/>
                        </a:solidFill>
                        <a:effectLst/>
                        <a:latin typeface="Arial" charset="0"/>
                        <a:cs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r>
                        <a:rPr kumimoji="0" lang="fr-CA" sz="4000" b="0" i="0" u="none" strike="noStrike" cap="none" normalizeH="0" baseline="0">
                          <a:ln>
                            <a:noFill/>
                          </a:ln>
                          <a:solidFill>
                            <a:srgbClr val="FF9900"/>
                          </a:solidFill>
                          <a:effectLst/>
                          <a:latin typeface="Arial" charset="0"/>
                          <a:cs typeface="Arial" charset="0"/>
                        </a:rPr>
                        <a:t>Premier dimanche du mois</a:t>
                      </a:r>
                      <a:r>
                        <a:rPr kumimoji="0" lang="en-CA" sz="4000" b="0" i="0" u="none" strike="noStrike" cap="none" normalizeH="0" baseline="0">
                          <a:ln>
                            <a:noFill/>
                          </a:ln>
                          <a:solidFill>
                            <a:srgbClr val="FF9900"/>
                          </a:solidFill>
                          <a:effectLst/>
                          <a:latin typeface="Arial" charset="0"/>
                          <a:cs typeface="Arial" charset="0"/>
                        </a:rPr>
                        <a:t> de </a:t>
                      </a:r>
                      <a:r>
                        <a:rPr kumimoji="0" lang="en-US" sz="4000" b="0" i="0" u="none" strike="noStrike" cap="none" normalizeH="0" baseline="0">
                          <a:ln>
                            <a:noFill/>
                          </a:ln>
                          <a:solidFill>
                            <a:srgbClr val="FF9900"/>
                          </a:solidFill>
                          <a:effectLst/>
                          <a:latin typeface="Arial" charset="0"/>
                          <a:cs typeface="Arial" charset="0"/>
                        </a:rPr>
                        <a:t>Tuba</a:t>
                      </a:r>
                      <a:r>
                        <a:rPr kumimoji="0" lang="en-US" sz="4000" b="0" i="0" u="none" strike="noStrike" cap="none" normalizeH="0" baseline="0">
                          <a:ln>
                            <a:noFill/>
                          </a:ln>
                          <a:solidFill>
                            <a:srgbClr val="FF9900"/>
                          </a:solidFill>
                          <a:effectLst/>
                          <a:latin typeface="Arial" charset="0"/>
                          <a:cs typeface="Arial" charset="0"/>
                          <a:hlinkClick r:id="rId2" action="ppaction://hlinksldjump"/>
                        </a:rPr>
                        <a:t> </a:t>
                      </a:r>
                      <a:endParaRPr kumimoji="0" lang="en-CA" sz="4000" b="0" i="0" u="none" strike="noStrike" cap="none" normalizeH="0" baseline="0">
                        <a:ln>
                          <a:noFill/>
                        </a:ln>
                        <a:solidFill>
                          <a:srgbClr val="FF9900"/>
                        </a:solidFill>
                        <a:effectLst/>
                        <a:latin typeface="Arial" charset="0"/>
                        <a:cs typeface="Arial" charset="0"/>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0882"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a:r>
              <a:rPr lang="en-US" sz="4400" u="sng">
                <a:solidFill>
                  <a:srgbClr val="FF9933"/>
                </a:solidFill>
              </a:rPr>
              <a:t>Vespers Psalm and Gospel</a:t>
            </a:r>
          </a:p>
          <a:p>
            <a:pPr algn="ctr" rtl="1"/>
            <a:r>
              <a:rPr lang="ar-EG" sz="4400" u="sng">
                <a:solidFill>
                  <a:srgbClr val="FF9933"/>
                </a:solidFill>
              </a:rPr>
              <a:t>مزمور</a:t>
            </a:r>
            <a:r>
              <a:rPr lang="en-US" sz="4400" u="sng">
                <a:solidFill>
                  <a:srgbClr val="FF9933"/>
                </a:solidFill>
              </a:rPr>
              <a:t> </a:t>
            </a:r>
            <a:r>
              <a:rPr lang="ar-EG" sz="4400" u="sng">
                <a:solidFill>
                  <a:srgbClr val="FF9933"/>
                </a:solidFill>
              </a:rPr>
              <a:t>و أنجيل  عشية</a:t>
            </a:r>
          </a:p>
          <a:p>
            <a:pPr algn="ctr" rtl="1"/>
            <a:r>
              <a:rPr lang="fr-CA" sz="4400" u="sng">
                <a:solidFill>
                  <a:srgbClr val="FF9933"/>
                </a:solidFill>
              </a:rPr>
              <a:t>Psaume et Évangile du soir</a:t>
            </a:r>
          </a:p>
        </p:txBody>
      </p:sp>
      <p:pic>
        <p:nvPicPr>
          <p:cNvPr id="250883" name="Picture 3" descr="sunset cross"/>
          <p:cNvPicPr>
            <a:picLocks noChangeAspect="1" noChangeArrowheads="1"/>
          </p:cNvPicPr>
          <p:nvPr/>
        </p:nvPicPr>
        <p:blipFill>
          <a:blip r:embed="rId2"/>
          <a:srcRect/>
          <a:stretch>
            <a:fillRect/>
          </a:stretch>
        </p:blipFill>
        <p:spPr bwMode="auto">
          <a:xfrm>
            <a:off x="3108325" y="765175"/>
            <a:ext cx="3624263" cy="2324100"/>
          </a:xfrm>
          <a:prstGeom prst="rect">
            <a:avLst/>
          </a:prstGeom>
          <a:noFill/>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4145" name="Group 49"/>
          <p:cNvGraphicFramePr>
            <a:graphicFrameLocks noGrp="1"/>
          </p:cNvGraphicFramePr>
          <p:nvPr/>
        </p:nvGraphicFramePr>
        <p:xfrm>
          <a:off x="76200" y="152400"/>
          <a:ext cx="8991600" cy="6629400"/>
        </p:xfrm>
        <a:graphic>
          <a:graphicData uri="http://schemas.openxmlformats.org/drawingml/2006/table">
            <a:tbl>
              <a:tblPr/>
              <a:tblGrid>
                <a:gridCol w="4419600">
                  <a:extLst>
                    <a:ext uri="{9D8B030D-6E8A-4147-A177-3AD203B41FA5}">
                      <a16:colId xmlns:a16="http://schemas.microsoft.com/office/drawing/2014/main" val="20000"/>
                    </a:ext>
                  </a:extLst>
                </a:gridCol>
                <a:gridCol w="4572000">
                  <a:extLst>
                    <a:ext uri="{9D8B030D-6E8A-4147-A177-3AD203B41FA5}">
                      <a16:colId xmlns:a16="http://schemas.microsoft.com/office/drawing/2014/main" val="20001"/>
                    </a:ext>
                  </a:extLst>
                </a:gridCol>
              </a:tblGrid>
              <a:tr h="19812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4000" b="0" i="0" u="sng" strike="noStrike" cap="none" normalizeH="0" baseline="0" dirty="0">
                          <a:ln>
                            <a:noFill/>
                          </a:ln>
                          <a:solidFill>
                            <a:srgbClr val="FF9900"/>
                          </a:solidFill>
                          <a:effectLst/>
                          <a:latin typeface="Arial" charset="0"/>
                          <a:cs typeface="Arial" charset="0"/>
                        </a:rPr>
                        <a:t>مزمور عشية </a:t>
                      </a:r>
                      <a:r>
                        <a:rPr kumimoji="0" lang="ar-SA" sz="4000" b="0" i="0" u="sng" strike="noStrike" cap="none" normalizeH="0" baseline="0" dirty="0">
                          <a:ln>
                            <a:noFill/>
                          </a:ln>
                          <a:solidFill>
                            <a:srgbClr val="FF9900"/>
                          </a:solidFill>
                          <a:effectLst/>
                          <a:latin typeface="Arial" charset="0"/>
                          <a:cs typeface="Arial" charset="0"/>
                        </a:rPr>
                        <a:t> </a:t>
                      </a:r>
                      <a:r>
                        <a:rPr kumimoji="0" lang="en-US" sz="4000" b="0" i="0" u="sng" strike="noStrike" cap="none" normalizeH="0" baseline="0" dirty="0">
                          <a:ln>
                            <a:noFill/>
                          </a:ln>
                          <a:solidFill>
                            <a:srgbClr val="FF9900"/>
                          </a:solidFill>
                          <a:effectLst/>
                          <a:latin typeface="Arial" charset="0"/>
                          <a:cs typeface="Arial" charset="0"/>
                        </a:rPr>
                        <a:t>47:1-2</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يا جميعَ الأُمَم صَفِّقوا بأيديكُم. هلِّلوا للـهِ بصَوتِ الابتهاج، لأنَّ الرَّبَّ عليٌّ ومرهوبٌ. ملكٌ عظيمٌ على كافةِ الأرضِ.</a:t>
                      </a:r>
                      <a:r>
                        <a:rPr kumimoji="0" lang="ar-SA" sz="2800" b="0" i="0" u="none" strike="noStrike" cap="none" normalizeH="0" baseline="0" dirty="0">
                          <a:ln>
                            <a:noFill/>
                          </a:ln>
                          <a:solidFill>
                            <a:schemeClr val="bg1"/>
                          </a:solidFill>
                          <a:effectLst/>
                          <a:latin typeface="Arial" charset="0"/>
                          <a:cs typeface="Arial" charset="0"/>
                        </a:rPr>
                        <a:t> 		 </a:t>
                      </a:r>
                      <a:r>
                        <a:rPr kumimoji="0" lang="ar-SA" sz="2800" b="1" i="0" u="none" strike="noStrike" cap="none" normalizeH="0" baseline="0" dirty="0">
                          <a:ln>
                            <a:noFill/>
                          </a:ln>
                          <a:solidFill>
                            <a:schemeClr val="bg1"/>
                          </a:solidFill>
                          <a:effectLst/>
                          <a:latin typeface="Arial" charset="0"/>
                          <a:cs typeface="Arial" charset="0"/>
                        </a:rPr>
                        <a:t>هللويا</a:t>
                      </a:r>
                      <a:r>
                        <a:rPr kumimoji="0" lang="ar-SA" sz="2800" b="0" i="0" u="none" strike="noStrike" cap="none" normalizeH="0" baseline="0" dirty="0">
                          <a:ln>
                            <a:noFill/>
                          </a:ln>
                          <a:solidFill>
                            <a:schemeClr val="tx1"/>
                          </a:solidFill>
                          <a:effectLst/>
                          <a:latin typeface="Arial" charset="0"/>
                          <a:cs typeface="Arial" charset="0"/>
                        </a:rPr>
                        <a:t> </a:t>
                      </a:r>
                    </a:p>
                  </a:txBody>
                  <a:tcPr marL="108000" marR="108000" marT="46800" marB="46800"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dirty="0">
                          <a:ln>
                            <a:noFill/>
                          </a:ln>
                          <a:solidFill>
                            <a:srgbClr val="FF9900"/>
                          </a:solidFill>
                          <a:effectLst/>
                          <a:latin typeface="Arial" charset="0"/>
                          <a:cs typeface="Arial" charset="0"/>
                        </a:rPr>
                        <a:t>Psalms 47:1-2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1 Oh, clap your hands, all you peoples! Shout to God with the voice of triumph!</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 2 For the Lord Most High is awesome; He is a great King over all the earth.     Alleluia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dirty="0">
                          <a:ln>
                            <a:noFill/>
                          </a:ln>
                          <a:solidFill>
                            <a:srgbClr val="FF9900"/>
                          </a:solidFill>
                          <a:effectLst/>
                          <a:latin typeface="Arial" charset="0"/>
                          <a:cs typeface="Arial" charset="0"/>
                        </a:rPr>
                        <a:t>Psaumes</a:t>
                      </a:r>
                      <a:r>
                        <a:rPr kumimoji="0" lang="en-US" sz="3600" b="0" i="0" u="sng" strike="noStrike" cap="none" normalizeH="0" baseline="0" dirty="0">
                          <a:ln>
                            <a:noFill/>
                          </a:ln>
                          <a:solidFill>
                            <a:srgbClr val="FF9900"/>
                          </a:solidFill>
                          <a:effectLst/>
                          <a:latin typeface="Arial" charset="0"/>
                          <a:cs typeface="Arial" charset="0"/>
                        </a:rPr>
                        <a:t> 47:1-2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dirty="0">
                          <a:ln>
                            <a:noFill/>
                          </a:ln>
                          <a:solidFill>
                            <a:schemeClr val="bg1"/>
                          </a:solidFill>
                          <a:effectLst/>
                          <a:latin typeface="Arial" charset="0"/>
                          <a:cs typeface="Arial" charset="0"/>
                        </a:rPr>
                        <a:t>1 Vous tous, peuples, battez des mains ! Acclamez Dieu par des cris de joie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dirty="0">
                          <a:ln>
                            <a:noFill/>
                          </a:ln>
                          <a:solidFill>
                            <a:schemeClr val="bg1"/>
                          </a:solidFill>
                          <a:effectLst/>
                          <a:latin typeface="Arial" charset="0"/>
                          <a:cs typeface="Arial" charset="0"/>
                        </a:rPr>
                        <a:t>2 Car l’Éternel, le Très Haut, est redoutable, Il est un grand roi sur toute la terre.  </a:t>
                      </a:r>
                      <a:r>
                        <a:rPr kumimoji="0" lang="en-US" sz="2800" b="0" i="0" u="none" strike="noStrike" cap="none" normalizeH="0" baseline="0" dirty="0">
                          <a:ln>
                            <a:noFill/>
                          </a:ln>
                          <a:solidFill>
                            <a:schemeClr val="bg1"/>
                          </a:solidFill>
                          <a:effectLst/>
                          <a:latin typeface="Arial" charset="0"/>
                          <a:cs typeface="Arial" charset="0"/>
                        </a:rPr>
                        <a:t>Alleluia</a:t>
                      </a:r>
                      <a:endParaRPr kumimoji="0" lang="fr-CA" sz="2800" b="0"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a:noFill/>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146" name="Rectangle 50"/>
          <p:cNvSpPr>
            <a:spLocks noGrp="1" noChangeArrowheads="1"/>
          </p:cNvSpPr>
          <p:nvPr>
            <p:ph type="ctrTitle"/>
          </p:nvPr>
        </p:nvSpPr>
        <p:spPr/>
        <p:txBody>
          <a:bodyPr/>
          <a:lstStyle/>
          <a:p>
            <a:r>
              <a:rPr lang="en-US" dirty="0"/>
              <a:t>1pv</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transition/>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7259" name="Group 91"/>
          <p:cNvGraphicFramePr>
            <a:graphicFrameLocks noGrp="1"/>
          </p:cNvGraphicFramePr>
          <p:nvPr/>
        </p:nvGraphicFramePr>
        <p:xfrm>
          <a:off x="76200" y="76200"/>
          <a:ext cx="9067800" cy="6840919"/>
        </p:xfrm>
        <a:graphic>
          <a:graphicData uri="http://schemas.openxmlformats.org/drawingml/2006/table">
            <a:tbl>
              <a:tblPr/>
              <a:tblGrid>
                <a:gridCol w="4343400">
                  <a:extLst>
                    <a:ext uri="{9D8B030D-6E8A-4147-A177-3AD203B41FA5}">
                      <a16:colId xmlns:a16="http://schemas.microsoft.com/office/drawing/2014/main" val="20000"/>
                    </a:ext>
                  </a:extLst>
                </a:gridCol>
                <a:gridCol w="4724400">
                  <a:extLst>
                    <a:ext uri="{9D8B030D-6E8A-4147-A177-3AD203B41FA5}">
                      <a16:colId xmlns:a16="http://schemas.microsoft.com/office/drawing/2014/main" val="20001"/>
                    </a:ext>
                  </a:extLst>
                </a:gridCol>
              </a:tblGrid>
              <a:tr h="9906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00"/>
                          </a:solidFill>
                          <a:effectLst/>
                          <a:latin typeface="Arial" charset="0"/>
                          <a:cs typeface="Arial" charset="0"/>
                        </a:rPr>
                        <a:t>لوقا </a:t>
                      </a:r>
                      <a:r>
                        <a:rPr kumimoji="0" lang="ar-EG" sz="3600" b="0" i="0" u="sng" strike="noStrike" cap="none" normalizeH="0" baseline="0">
                          <a:ln>
                            <a:noFill/>
                          </a:ln>
                          <a:solidFill>
                            <a:srgbClr val="FF9900"/>
                          </a:solidFill>
                          <a:effectLst/>
                          <a:latin typeface="Arial" charset="0"/>
                          <a:cs typeface="Arial" charset="0"/>
                        </a:rPr>
                        <a:t>(</a:t>
                      </a:r>
                      <a:r>
                        <a:rPr kumimoji="0" lang="en-US" sz="3600" b="0" i="0" u="sng" strike="noStrike" cap="none" normalizeH="0" baseline="0">
                          <a:ln>
                            <a:noFill/>
                          </a:ln>
                          <a:solidFill>
                            <a:srgbClr val="FF9900"/>
                          </a:solidFill>
                          <a:effectLst/>
                          <a:latin typeface="Arial" charset="0"/>
                          <a:cs typeface="Arial" charset="0"/>
                        </a:rPr>
                        <a:t>4:40-44</a:t>
                      </a:r>
                      <a:r>
                        <a:rPr kumimoji="0" lang="ar-SA" sz="3600" b="0" i="0" u="sng" strike="noStrike" cap="none" normalizeH="0" baseline="0">
                          <a:ln>
                            <a:noFill/>
                          </a:ln>
                          <a:solidFill>
                            <a:srgbClr val="FF9900"/>
                          </a:solidFill>
                          <a:effectLst/>
                          <a:latin typeface="Arial" charset="0"/>
                          <a:cs typeface="Arial" charset="0"/>
                        </a:rPr>
                        <a:t> </a:t>
                      </a:r>
                      <a:r>
                        <a:rPr kumimoji="0" lang="en-CA" sz="3600" b="0" i="0" u="sng" strike="noStrike" cap="none" normalizeH="0" baseline="0">
                          <a:ln>
                            <a:noFill/>
                          </a:ln>
                          <a:solidFill>
                            <a:srgbClr val="FF9900"/>
                          </a:solidFill>
                          <a:effectLst/>
                          <a:latin typeface="Arial" charset="0"/>
                          <a:cs typeface="Arial" charset="0"/>
                        </a:rPr>
                        <a:t>(</a:t>
                      </a:r>
                      <a:endParaRPr kumimoji="0" lang="en-US" sz="3600" b="0" i="0" u="sng" strike="noStrike" cap="none" normalizeH="0" baseline="0">
                        <a:ln>
                          <a:noFill/>
                        </a:ln>
                        <a:solidFill>
                          <a:srgbClr val="FF9900"/>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ولمَّا غربت الشَّمس، جميعُ الذينَ عندهُم مرضَى بأمراضٍ مُختلفةٍ قدَّموهُم إليهِ، فوضعَ يدهُ علىَ كُلِّ واحدٍ منهُم وشفاهُم. وكانت أيضاً شياطينُ تخرجُ من كثيرينَ</a:t>
                      </a:r>
                      <a:endParaRPr kumimoji="0" lang="en-US" sz="3200" b="0" i="0" u="none" strike="noStrike" cap="none" normalizeH="0" baseline="0">
                        <a:ln>
                          <a:noFill/>
                        </a:ln>
                        <a:solidFill>
                          <a:schemeClr val="bg1"/>
                        </a:solidFill>
                        <a:effectLst/>
                        <a:latin typeface="Arial" charset="0"/>
                        <a:cs typeface="Arial" charset="0"/>
                      </a:endParaRPr>
                    </a:p>
                  </a:txBody>
                  <a:tcPr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64026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00"/>
                          </a:solidFill>
                          <a:effectLst/>
                          <a:latin typeface="Arial" charset="0"/>
                          <a:cs typeface="Arial" charset="0"/>
                        </a:rPr>
                        <a:t>Luke 4:40-44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40 When the sun was setting, all those who had any that were sick with various diseases brought them to Him; and He laid His hands on every one of them and healed them.41 And demons also came out of many,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00"/>
                          </a:solidFill>
                          <a:effectLst/>
                          <a:latin typeface="Arial" charset="0"/>
                          <a:cs typeface="Arial" charset="0"/>
                        </a:rPr>
                        <a:t>Luc 4:40-44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a:ln>
                            <a:noFill/>
                          </a:ln>
                          <a:solidFill>
                            <a:schemeClr val="bg1"/>
                          </a:solidFill>
                          <a:effectLst/>
                          <a:latin typeface="Arial" charset="0"/>
                          <a:cs typeface="Arial" charset="0"/>
                        </a:rPr>
                        <a:t>40 Après le coucher du soleil, tous ceux qui avaient des malades atteints de divers maux les lui amenèrent. Il imposa les mains à chacun d’eux et les guérit. 41 Des démons aussi sortaient de beaucoup de personnes,</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7260" name="Rectangle 92"/>
          <p:cNvSpPr>
            <a:spLocks noGrp="1" noChangeArrowheads="1"/>
          </p:cNvSpPr>
          <p:nvPr>
            <p:ph type="ctrTitle"/>
          </p:nvPr>
        </p:nvSpPr>
        <p:spPr/>
        <p:txBody>
          <a:bodyPr/>
          <a:lstStyle/>
          <a:p>
            <a:r>
              <a:rPr lang="en-US" dirty="0"/>
              <a:t>1v</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95267" name="Group 35"/>
          <p:cNvGraphicFramePr>
            <a:graphicFrameLocks noGrp="1"/>
          </p:cNvGraphicFramePr>
          <p:nvPr/>
        </p:nvGraphicFramePr>
        <p:xfrm>
          <a:off x="76200" y="76200"/>
          <a:ext cx="8991600" cy="6316663"/>
        </p:xfrm>
        <a:graphic>
          <a:graphicData uri="http://schemas.openxmlformats.org/drawingml/2006/table">
            <a:tbl>
              <a:tblPr/>
              <a:tblGrid>
                <a:gridCol w="4495800">
                  <a:extLst>
                    <a:ext uri="{9D8B030D-6E8A-4147-A177-3AD203B41FA5}">
                      <a16:colId xmlns:a16="http://schemas.microsoft.com/office/drawing/2014/main" val="20000"/>
                    </a:ext>
                  </a:extLst>
                </a:gridCol>
                <a:gridCol w="4495800">
                  <a:extLst>
                    <a:ext uri="{9D8B030D-6E8A-4147-A177-3AD203B41FA5}">
                      <a16:colId xmlns:a16="http://schemas.microsoft.com/office/drawing/2014/main" val="20001"/>
                    </a:ext>
                  </a:extLst>
                </a:gridCol>
              </a:tblGrid>
              <a:tr h="16002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وهيَ تَصرخُ قائلةً: " أنتَ المسيح ابن اللـه! " فكان ينتهرهُم ولم يدعهُم يَتكلَّمونَ، لأنَّهُم عرفوهُ أنَّهُ هو المسيح. ولمَّا صار النَّهارُ خرجَ وذهبَ إلى موضع خلاءٍ، وكان الجموعُ يَطلِّبونه.</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71646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crying out and saying, You are the Christ, the Son of God! And He, rebuking them, did not allow them to speak, for they knew that He was the Christ. 42 Now when it was day, He departed and went into a deserted place. And the crowd sought Him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a:ln>
                            <a:noFill/>
                          </a:ln>
                          <a:solidFill>
                            <a:schemeClr val="bg1"/>
                          </a:solidFill>
                          <a:effectLst/>
                          <a:latin typeface="Arial" charset="0"/>
                          <a:cs typeface="Arial" charset="0"/>
                        </a:rPr>
                        <a:t>en criant et en disant : Tu es le Fils de Dieu. Mais il les menaçait et ne leur permettait pas de parler, parce qu’ils savaient qu’il était le Christ. 42  Dès que le jour parut, il sortit et alla dans un lieu désert. Des foules de gens se mirent à sa recherche</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8261" name="Group 69"/>
          <p:cNvGraphicFramePr>
            <a:graphicFrameLocks noGrp="1"/>
          </p:cNvGraphicFramePr>
          <p:nvPr/>
        </p:nvGraphicFramePr>
        <p:xfrm>
          <a:off x="76200" y="76200"/>
          <a:ext cx="8991600" cy="6783072"/>
        </p:xfrm>
        <a:graphic>
          <a:graphicData uri="http://schemas.openxmlformats.org/drawingml/2006/table">
            <a:tbl>
              <a:tblPr/>
              <a:tblGrid>
                <a:gridCol w="4267200">
                  <a:extLst>
                    <a:ext uri="{9D8B030D-6E8A-4147-A177-3AD203B41FA5}">
                      <a16:colId xmlns:a16="http://schemas.microsoft.com/office/drawing/2014/main" val="20000"/>
                    </a:ext>
                  </a:extLst>
                </a:gridCol>
                <a:gridCol w="4724400">
                  <a:extLst>
                    <a:ext uri="{9D8B030D-6E8A-4147-A177-3AD203B41FA5}">
                      <a16:colId xmlns:a16="http://schemas.microsoft.com/office/drawing/2014/main" val="20001"/>
                    </a:ext>
                  </a:extLst>
                </a:gridCol>
              </a:tblGrid>
              <a:tr h="14478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فجاءوا إليهِ وأمسكوهُ لئلاَّ يذهب من عندهم. فقال لهم: " إنَّهُ ينبغي لي أن أُبشِّر في المدن الأُخر أيضاً بملكوتِ اللهِ، لأنِّي لهذا قد أُرسِلتُ ". فكانَ يكرزُ في مجامع الجليل</a:t>
                      </a:r>
                      <a:r>
                        <a:rPr kumimoji="0" lang="ar-SA" sz="2800" b="0" i="0" u="none" strike="noStrike" cap="none" normalizeH="0" baseline="0" dirty="0">
                          <a:ln>
                            <a:noFill/>
                          </a:ln>
                          <a:solidFill>
                            <a:schemeClr val="bg1"/>
                          </a:solidFill>
                          <a:effectLst/>
                          <a:latin typeface="Arial" charset="0"/>
                          <a:cs typeface="Arial" charset="0"/>
                        </a:rPr>
                        <a:t>.</a:t>
                      </a:r>
                      <a:r>
                        <a:rPr kumimoji="0" lang="en-US" sz="3200" b="0" i="0" u="none" strike="noStrike" cap="none" normalizeH="0" baseline="0" dirty="0">
                          <a:ln>
                            <a:noFill/>
                          </a:ln>
                          <a:solidFill>
                            <a:srgbClr val="FF9900"/>
                          </a:solidFill>
                          <a:effectLst/>
                          <a:latin typeface="Arial" charset="0"/>
                          <a:cs typeface="Arial" charset="0"/>
                        </a:rPr>
                        <a:t>)</a:t>
                      </a:r>
                      <a:r>
                        <a:rPr kumimoji="0" lang="ar-SA" sz="3200" b="0" i="0" u="none" strike="noStrike" cap="none" normalizeH="0" baseline="0" dirty="0">
                          <a:ln>
                            <a:noFill/>
                          </a:ln>
                          <a:solidFill>
                            <a:srgbClr val="FF9900"/>
                          </a:solidFill>
                          <a:effectLst/>
                          <a:latin typeface="Arial" charset="0"/>
                          <a:cs typeface="Arial" charset="0"/>
                        </a:rPr>
                        <a:t> والمجد للـه دائماً )</a:t>
                      </a:r>
                      <a:r>
                        <a:rPr kumimoji="0" lang="ar-SA" sz="2800" b="0" i="0" u="none" strike="noStrike" cap="none" normalizeH="0" baseline="0" dirty="0">
                          <a:ln>
                            <a:noFill/>
                          </a:ln>
                          <a:solidFill>
                            <a:schemeClr val="bg1"/>
                          </a:solidFill>
                          <a:effectLst/>
                          <a:latin typeface="Arial" charset="0"/>
                          <a:cs typeface="Arial" charset="0"/>
                        </a:rPr>
                        <a:t> </a:t>
                      </a:r>
                      <a:endParaRPr kumimoji="0" lang="en-US" sz="2800" b="0"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1148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and came to Him, and tried to keep Him from leaving them; 43 but He said to them, I must preach the kingdom of God to the other cities also, because for this purpose I have been sent. 44 And He was preaching in the synagogues of Galilee.</a:t>
                      </a:r>
                      <a:endParaRPr kumimoji="0" lang="en-US" sz="2400" b="1" i="0" u="none" strike="noStrike" cap="none" normalizeH="0" baseline="0">
                        <a:ln>
                          <a:noFill/>
                        </a:ln>
                        <a:solidFill>
                          <a:srgbClr val="FF9900"/>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dirty="0">
                          <a:ln>
                            <a:noFill/>
                          </a:ln>
                          <a:solidFill>
                            <a:schemeClr val="bg1"/>
                          </a:solidFill>
                          <a:effectLst/>
                          <a:latin typeface="Arial" charset="0"/>
                          <a:cs typeface="Arial" charset="0"/>
                        </a:rPr>
                        <a:t>et vinrent jusqu’à lui ; ils voulaient le retenir, afin qu’il ne les quitte pas. 43 Mais il leur dit : Il faut aussi que j’annonce aux autres villes la bonne nouvelle du royaume de Dieu ; car c’est pour cela que j’ai été envoyé.44 Et il prêchait dans les synagogues de la Galilée.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dirty="0">
                          <a:ln>
                            <a:noFill/>
                          </a:ln>
                          <a:solidFill>
                            <a:srgbClr val="FF9900"/>
                          </a:solidFill>
                          <a:effectLst/>
                          <a:latin typeface="Arial" charset="0"/>
                          <a:cs typeface="Arial" charset="0"/>
                        </a:rPr>
                        <a:t>(Gloire à Dieu éternellement.)</a:t>
                      </a:r>
                      <a:endParaRPr kumimoji="0" lang="en-CA" sz="3200" b="0" i="0" u="none" strike="noStrike" cap="none" normalizeH="0" baseline="0" dirty="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4"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1906"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a:r>
              <a:rPr lang="en-US" sz="4400" u="sng">
                <a:solidFill>
                  <a:srgbClr val="FF9933"/>
                </a:solidFill>
              </a:rPr>
              <a:t>Matins Psalm and Gospel</a:t>
            </a:r>
          </a:p>
          <a:p>
            <a:pPr algn="ctr" rtl="1"/>
            <a:r>
              <a:rPr lang="ar-EG" sz="4400" u="sng">
                <a:solidFill>
                  <a:srgbClr val="FF9933"/>
                </a:solidFill>
              </a:rPr>
              <a:t>مزمور</a:t>
            </a:r>
            <a:r>
              <a:rPr lang="en-US" sz="4400" u="sng">
                <a:solidFill>
                  <a:srgbClr val="FF9933"/>
                </a:solidFill>
              </a:rPr>
              <a:t> </a:t>
            </a:r>
            <a:r>
              <a:rPr lang="ar-EG" sz="4400" u="sng">
                <a:solidFill>
                  <a:srgbClr val="FF9933"/>
                </a:solidFill>
              </a:rPr>
              <a:t>و أنجيل  باكر</a:t>
            </a:r>
          </a:p>
          <a:p>
            <a:pPr algn="ctr" rtl="1"/>
            <a:r>
              <a:rPr lang="fr-CA" sz="4400" u="sng">
                <a:solidFill>
                  <a:srgbClr val="FF9933"/>
                </a:solidFill>
              </a:rPr>
              <a:t>Psaume et Évangile du Matin</a:t>
            </a:r>
          </a:p>
        </p:txBody>
      </p:sp>
      <p:pic>
        <p:nvPicPr>
          <p:cNvPr id="251907" name="Picture 3" descr="sun_cross"/>
          <p:cNvPicPr>
            <a:picLocks noChangeAspect="1" noChangeArrowheads="1"/>
          </p:cNvPicPr>
          <p:nvPr/>
        </p:nvPicPr>
        <p:blipFill>
          <a:blip r:embed="rId2"/>
          <a:srcRect/>
          <a:stretch>
            <a:fillRect/>
          </a:stretch>
        </p:blipFill>
        <p:spPr bwMode="auto">
          <a:xfrm>
            <a:off x="3352800" y="854075"/>
            <a:ext cx="2803525" cy="2430463"/>
          </a:xfrm>
          <a:prstGeom prst="rect">
            <a:avLst/>
          </a:prstGeom>
          <a:noFill/>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11328" name="Group 64"/>
          <p:cNvGraphicFramePr>
            <a:graphicFrameLocks noGrp="1"/>
          </p:cNvGraphicFramePr>
          <p:nvPr/>
        </p:nvGraphicFramePr>
        <p:xfrm>
          <a:off x="0" y="76200"/>
          <a:ext cx="9144000" cy="6706871"/>
        </p:xfrm>
        <a:graphic>
          <a:graphicData uri="http://schemas.openxmlformats.org/drawingml/2006/table">
            <a:tbl>
              <a:tblPr/>
              <a:tblGrid>
                <a:gridCol w="4800600">
                  <a:extLst>
                    <a:ext uri="{9D8B030D-6E8A-4147-A177-3AD203B41FA5}">
                      <a16:colId xmlns:a16="http://schemas.microsoft.com/office/drawing/2014/main" val="20000"/>
                    </a:ext>
                  </a:extLst>
                </a:gridCol>
                <a:gridCol w="4343400">
                  <a:extLst>
                    <a:ext uri="{9D8B030D-6E8A-4147-A177-3AD203B41FA5}">
                      <a16:colId xmlns:a16="http://schemas.microsoft.com/office/drawing/2014/main" val="20001"/>
                    </a:ext>
                  </a:extLst>
                </a:gridCol>
              </a:tblGrid>
              <a:tr h="8382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00"/>
                          </a:solidFill>
                          <a:effectLst/>
                          <a:latin typeface="Arial" charset="0"/>
                          <a:cs typeface="Arial" charset="0"/>
                        </a:rPr>
                        <a:t>مزمور باكر</a:t>
                      </a:r>
                      <a:r>
                        <a:rPr kumimoji="0" lang="ar-SA" sz="3600" b="0" i="0" u="sng" strike="noStrike" cap="none" normalizeH="0" baseline="0">
                          <a:ln>
                            <a:noFill/>
                          </a:ln>
                          <a:solidFill>
                            <a:srgbClr val="FF9900"/>
                          </a:solidFill>
                          <a:effectLst/>
                          <a:latin typeface="Arial" charset="0"/>
                          <a:cs typeface="Arial" charset="0"/>
                        </a:rPr>
                        <a:t> </a:t>
                      </a:r>
                      <a:r>
                        <a:rPr kumimoji="0" lang="en-US" sz="3600" b="0" i="0" u="sng" strike="noStrike" cap="none" normalizeH="0" baseline="0">
                          <a:ln>
                            <a:noFill/>
                          </a:ln>
                          <a:solidFill>
                            <a:srgbClr val="FF9900"/>
                          </a:solidFill>
                          <a:effectLst/>
                          <a:latin typeface="Arial" charset="0"/>
                          <a:cs typeface="Arial" charset="0"/>
                        </a:rPr>
                        <a:t>93:1, 2</a:t>
                      </a:r>
                      <a:endParaRPr kumimoji="0" lang="ar-SA" sz="3600" b="0" i="0" u="sng" strike="noStrike" cap="none" normalizeH="0" baseline="0">
                        <a:ln>
                          <a:noFill/>
                        </a:ln>
                        <a:solidFill>
                          <a:srgbClr val="FF9900"/>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الرَّبُّ قد مَلَكَ ولبسَ الجلالَ. لبسَ الرَّبُّ القوَّةَ وتمنطقَ بها. كُرسِيُّكَ مستعدٌ منذُ البدءِ. وأنتَ هو منذُ الأزلِ.</a:t>
                      </a:r>
                      <a:r>
                        <a:rPr kumimoji="0" lang="ar-EG" sz="36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 </a:t>
                      </a:r>
                      <a:r>
                        <a:rPr kumimoji="0" lang="ar-SA" sz="2800" b="0" i="0" u="none" strike="noStrike" cap="none" normalizeH="0" baseline="0">
                          <a:ln>
                            <a:noFill/>
                          </a:ln>
                          <a:solidFill>
                            <a:schemeClr val="bg1"/>
                          </a:solidFill>
                          <a:effectLst/>
                          <a:latin typeface="Arial" charset="0"/>
                          <a:cs typeface="Arial" charset="0"/>
                        </a:rPr>
                        <a:t> </a:t>
                      </a:r>
                      <a:r>
                        <a:rPr kumimoji="0" lang="ar-SA" sz="2800" b="1" i="0" u="none" strike="noStrike" cap="none" normalizeH="0" baseline="0">
                          <a:ln>
                            <a:noFill/>
                          </a:ln>
                          <a:solidFill>
                            <a:schemeClr val="bg1"/>
                          </a:solidFill>
                          <a:effectLst/>
                          <a:latin typeface="Arial" charset="0"/>
                          <a:cs typeface="Arial" charset="0"/>
                        </a:rPr>
                        <a:t>هللويا.</a:t>
                      </a:r>
                      <a:endParaRPr kumimoji="0" lang="en-US" sz="2800" b="1"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93077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00"/>
                          </a:solidFill>
                          <a:effectLst/>
                          <a:latin typeface="Arial" charset="0"/>
                          <a:cs typeface="Arial" charset="0"/>
                        </a:rPr>
                        <a:t>Psalms 93:1, 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The Lord reigns, He is clothed with majesty; The Lord is clothed, He has girded Himself with strength.</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Your throne is established from of old; You are from everlasting.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a:ln>
                            <a:noFill/>
                          </a:ln>
                          <a:solidFill>
                            <a:srgbClr val="FF9900"/>
                          </a:solidFill>
                          <a:effectLst/>
                          <a:latin typeface="Arial" charset="0"/>
                          <a:cs typeface="Arial" charset="0"/>
                        </a:rPr>
                        <a:t>Psaumes 93:1, 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a:ln>
                            <a:noFill/>
                          </a:ln>
                          <a:solidFill>
                            <a:schemeClr val="bg1"/>
                          </a:solidFill>
                          <a:effectLst/>
                          <a:latin typeface="Arial" charset="0"/>
                          <a:cs typeface="Arial" charset="0"/>
                        </a:rPr>
                        <a:t>1 L’Éternel règne, il est revêtu de majesté, L’Éternel est revêtu, il a pris la force pour ceinture, </a:t>
                      </a:r>
                    </a:p>
                    <a:p>
                      <a:pPr marL="0" marR="0" lvl="0" indent="0" algn="l" defTabSz="914400" rtl="0" eaLnBrk="1" fontAlgn="base" latinLnBrk="0" hangingPunct="1">
                        <a:lnSpc>
                          <a:spcPct val="100000"/>
                        </a:lnSpc>
                        <a:spcBef>
                          <a:spcPct val="20000"/>
                        </a:spcBef>
                        <a:spcAft>
                          <a:spcPct val="0"/>
                        </a:spcAft>
                        <a:buClrTx/>
                        <a:buSzTx/>
                        <a:buFontTx/>
                        <a:buAutoNum type="arabicPlain" startAt="2"/>
                        <a:tabLst/>
                      </a:pPr>
                      <a:r>
                        <a:rPr kumimoji="0" lang="fr-CA" sz="2800" b="0" i="0" u="none" strike="noStrike" cap="none" normalizeH="0" baseline="0">
                          <a:ln>
                            <a:noFill/>
                          </a:ln>
                          <a:solidFill>
                            <a:schemeClr val="bg1"/>
                          </a:solidFill>
                          <a:effectLst/>
                          <a:latin typeface="Arial" charset="0"/>
                          <a:cs typeface="Arial" charset="0"/>
                        </a:rPr>
                        <a:t> Ton trône est établi dès les temps anciens ; Tu existes de toute éternité.</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r>
                        <a:rPr kumimoji="0" lang="fr-CA" sz="2800" b="0" i="0" u="none" strike="noStrike" cap="none" normalizeH="0" baseline="0">
                          <a:ln>
                            <a:noFill/>
                          </a:ln>
                          <a:solidFill>
                            <a:schemeClr val="bg1"/>
                          </a:solidFill>
                          <a:effectLst/>
                          <a:latin typeface="Arial" charset="0"/>
                          <a:cs typeface="Arial" charset="0"/>
                        </a:rPr>
                        <a:t>.</a:t>
                      </a:r>
                    </a:p>
                  </a:txBody>
                  <a:tcPr marL="108000" marR="108000" marT="46800" marB="46800" horzOverflow="overflow">
                    <a:lnL>
                      <a:noFill/>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1329" name="Rectangle 65"/>
          <p:cNvSpPr>
            <a:spLocks noGrp="1" noChangeArrowheads="1"/>
          </p:cNvSpPr>
          <p:nvPr>
            <p:ph type="ctrTitle"/>
          </p:nvPr>
        </p:nvSpPr>
        <p:spPr/>
        <p:txBody>
          <a:bodyPr/>
          <a:lstStyle/>
          <a:p>
            <a:r>
              <a:rPr lang="en-US" sz="1000" dirty="0"/>
              <a:t>1pm</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13394" name="Group 82"/>
          <p:cNvGraphicFramePr>
            <a:graphicFrameLocks noGrp="1"/>
          </p:cNvGraphicFramePr>
          <p:nvPr/>
        </p:nvGraphicFramePr>
        <p:xfrm>
          <a:off x="0" y="76200"/>
          <a:ext cx="9144000" cy="6603684"/>
        </p:xfrm>
        <a:graphic>
          <a:graphicData uri="http://schemas.openxmlformats.org/drawingml/2006/table">
            <a:tbl>
              <a:tblPr/>
              <a:tblGrid>
                <a:gridCol w="4648200">
                  <a:extLst>
                    <a:ext uri="{9D8B030D-6E8A-4147-A177-3AD203B41FA5}">
                      <a16:colId xmlns:a16="http://schemas.microsoft.com/office/drawing/2014/main" val="20000"/>
                    </a:ext>
                  </a:extLst>
                </a:gridCol>
                <a:gridCol w="4495800">
                  <a:extLst>
                    <a:ext uri="{9D8B030D-6E8A-4147-A177-3AD203B41FA5}">
                      <a16:colId xmlns:a16="http://schemas.microsoft.com/office/drawing/2014/main" val="20001"/>
                    </a:ext>
                  </a:extLst>
                </a:gridCol>
              </a:tblGrid>
              <a:tr h="17526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4000" b="0" i="0" u="sng" strike="noStrike" cap="none" normalizeH="0" baseline="0">
                          <a:ln>
                            <a:noFill/>
                          </a:ln>
                          <a:solidFill>
                            <a:srgbClr val="FF9900"/>
                          </a:solidFill>
                          <a:effectLst/>
                          <a:latin typeface="Arial" charset="0"/>
                          <a:cs typeface="Arial" charset="0"/>
                        </a:rPr>
                        <a:t>لوقا (</a:t>
                      </a:r>
                      <a:r>
                        <a:rPr kumimoji="0" lang="en-US" sz="4000" b="0" i="0" u="sng" strike="noStrike" cap="none" normalizeH="0" baseline="0">
                          <a:ln>
                            <a:noFill/>
                          </a:ln>
                          <a:solidFill>
                            <a:srgbClr val="FF9900"/>
                          </a:solidFill>
                          <a:effectLst/>
                          <a:latin typeface="Arial" charset="0"/>
                          <a:cs typeface="Arial" charset="0"/>
                        </a:rPr>
                        <a:t>4:31-37</a:t>
                      </a:r>
                      <a:r>
                        <a:rPr kumimoji="0" lang="ar-SA" sz="4000" b="0" i="0" u="sng" strike="noStrike" cap="none" normalizeH="0" baseline="0">
                          <a:ln>
                            <a:noFill/>
                          </a:ln>
                          <a:solidFill>
                            <a:srgbClr val="FF9900"/>
                          </a:solidFill>
                          <a:effectLst/>
                          <a:latin typeface="Arial" charset="0"/>
                          <a:cs typeface="Arial" charset="0"/>
                        </a:rPr>
                        <a:t> </a:t>
                      </a:r>
                      <a:r>
                        <a:rPr kumimoji="0" lang="en-CA" sz="4000" b="0" i="0" u="sng" strike="noStrike" cap="none" normalizeH="0" baseline="0">
                          <a:ln>
                            <a:noFill/>
                          </a:ln>
                          <a:solidFill>
                            <a:srgbClr val="FF9900"/>
                          </a:solidFill>
                          <a:effectLst/>
                          <a:latin typeface="Arial" charset="0"/>
                          <a:cs typeface="Arial" charset="0"/>
                        </a:rPr>
                        <a:t>(</a:t>
                      </a:r>
                      <a:endParaRPr kumimoji="0" lang="ar-SA" sz="4000" b="0" i="0" u="sng" strike="noStrike" cap="none" normalizeH="0" baseline="0">
                        <a:ln>
                          <a:noFill/>
                        </a:ln>
                        <a:solidFill>
                          <a:srgbClr val="FF9900"/>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ونزلَ إلى كفرناحُوم، مدينةٍ من الجليل، وكان يُعلِّمُهُم في السُّبوتِ. فبُهتوا من تَعلِيمهِ، لأنَّ كلامهُ كان بسُلطانٍ.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w="12700" cap="flat" cmpd="sng" algn="ctr">
                      <a:solidFill>
                        <a:schemeClr val="tx1"/>
                      </a:solidFill>
                      <a:prstDash val="solid"/>
                      <a:round/>
                      <a:headEnd type="none" w="med" len="med"/>
                      <a:tailEnd type="none" w="med" len="med"/>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82758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00"/>
                          </a:solidFill>
                          <a:effectLst/>
                          <a:latin typeface="Arial" charset="0"/>
                          <a:cs typeface="Arial" charset="0"/>
                        </a:rPr>
                        <a:t>Luke 4:31-37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31 Then He went down to Capernaum, a city of Galilee, and was teaching them on the Sabbaths. 32 And they were astonished at His teaching, for His word was with authority. </a:t>
                      </a:r>
                    </a:p>
                  </a:txBody>
                  <a:tcPr marL="108000" marR="108000" marT="46800" marB="46800" horzOverflow="overflow">
                    <a:lnL cap="flat">
                      <a:noFill/>
                    </a:lnL>
                    <a:lnR>
                      <a:noFill/>
                    </a:lnR>
                    <a:lnT w="12700" cap="flat" cmpd="sng" algn="ctr">
                      <a:solidFill>
                        <a:schemeClr val="tx1"/>
                      </a:solidFill>
                      <a:prstDash val="solid"/>
                      <a:round/>
                      <a:headEnd type="none" w="med" len="med"/>
                      <a:tailEnd type="none" w="med" len="med"/>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00"/>
                          </a:solidFill>
                          <a:effectLst/>
                          <a:latin typeface="Arial" charset="0"/>
                          <a:cs typeface="Arial" charset="0"/>
                        </a:rPr>
                        <a:t>Luc 4:31-37</a:t>
                      </a:r>
                      <a:endParaRPr kumimoji="0" lang="en-CA" sz="3200" b="0" i="0" u="sng"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a:ln>
                            <a:noFill/>
                          </a:ln>
                          <a:solidFill>
                            <a:schemeClr val="bg1"/>
                          </a:solidFill>
                          <a:effectLst/>
                          <a:latin typeface="Arial" charset="0"/>
                          <a:cs typeface="Arial" charset="0"/>
                        </a:rPr>
                        <a:t>31 Il descendit à Capernaüm, ville de la Galilée ; et il enseignait le jour du sabbat. 32 On était frappé de son enseignement, car il parlait avec autorité. </a:t>
                      </a:r>
                      <a:endParaRPr kumimoji="0" lang="fr-CA" sz="27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w="12700" cap="flat" cmpd="sng" algn="ctr">
                      <a:solidFill>
                        <a:schemeClr val="tx1"/>
                      </a:solidFill>
                      <a:prstDash val="solid"/>
                      <a:round/>
                      <a:headEnd type="none" w="med" len="med"/>
                      <a:tailEnd type="none" w="med" len="med"/>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3395" name="Rectangle 83"/>
          <p:cNvSpPr>
            <a:spLocks noGrp="1" noChangeArrowheads="1"/>
          </p:cNvSpPr>
          <p:nvPr>
            <p:ph type="ctrTitle"/>
          </p:nvPr>
        </p:nvSpPr>
        <p:spPr/>
        <p:txBody>
          <a:bodyPr/>
          <a:lstStyle/>
          <a:p>
            <a:r>
              <a:rPr lang="en-US" dirty="0"/>
              <a:t>1m</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339986" name="Group 18"/>
          <p:cNvGraphicFramePr>
            <a:graphicFrameLocks noGrp="1"/>
          </p:cNvGraphicFramePr>
          <p:nvPr/>
        </p:nvGraphicFramePr>
        <p:xfrm>
          <a:off x="76200" y="76200"/>
          <a:ext cx="9067800" cy="6580188"/>
        </p:xfrm>
        <a:graphic>
          <a:graphicData uri="http://schemas.openxmlformats.org/drawingml/2006/table">
            <a:tbl>
              <a:tblPr/>
              <a:tblGrid>
                <a:gridCol w="4876800">
                  <a:extLst>
                    <a:ext uri="{9D8B030D-6E8A-4147-A177-3AD203B41FA5}">
                      <a16:colId xmlns:a16="http://schemas.microsoft.com/office/drawing/2014/main" val="20000"/>
                    </a:ext>
                  </a:extLst>
                </a:gridCol>
                <a:gridCol w="4191000">
                  <a:extLst>
                    <a:ext uri="{9D8B030D-6E8A-4147-A177-3AD203B41FA5}">
                      <a16:colId xmlns:a16="http://schemas.microsoft.com/office/drawing/2014/main" val="20001"/>
                    </a:ext>
                  </a:extLst>
                </a:gridCol>
              </a:tblGrid>
              <a:tr h="17526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وكان يوجد في المجمع رجُلٌ بهِ روحُ شيطانٍ نجسٍ، فصاحَ بصوتٍ عظيم </a:t>
                      </a:r>
                      <a:r>
                        <a:rPr kumimoji="0" lang="ar-SA" sz="3300" b="0" i="0" u="none" strike="noStrike" cap="none" normalizeH="0" baseline="0">
                          <a:ln>
                            <a:noFill/>
                          </a:ln>
                          <a:solidFill>
                            <a:schemeClr val="bg1"/>
                          </a:solidFill>
                          <a:effectLst/>
                          <a:latin typeface="Arial" charset="0"/>
                          <a:cs typeface="Arial" charset="0"/>
                        </a:rPr>
                        <a:t>قائلاً: " ما لنا ولكَ يا يسوعُ النَّاصريُّ! أتيت لتُهلِكنا! </a:t>
                      </a:r>
                      <a:endParaRPr kumimoji="0" lang="en-US" sz="33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w="12700" cap="flat" cmpd="sng" algn="ctr">
                      <a:solidFill>
                        <a:schemeClr val="tx1"/>
                      </a:solidFill>
                      <a:prstDash val="solid"/>
                      <a:round/>
                      <a:headEnd type="none" w="med" len="med"/>
                      <a:tailEnd type="none" w="med" len="med"/>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82758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33 Now in the synagogue there was a man who had a spirit of an unclean demon. And he cried out with a loud voice, 34 saying, Let us alone! What have we to do with You, Jesus of Nazareth? Did You come to destroy us? </a:t>
                      </a:r>
                    </a:p>
                  </a:txBody>
                  <a:tcPr marL="108000" marR="108000" marT="46800" marB="46800" horzOverflow="overflow">
                    <a:lnL cap="flat">
                      <a:noFill/>
                    </a:lnL>
                    <a:lnR>
                      <a:noFill/>
                    </a:lnR>
                    <a:lnT w="12700" cap="flat" cmpd="sng" algn="ctr">
                      <a:solidFill>
                        <a:schemeClr val="tx1"/>
                      </a:solidFill>
                      <a:prstDash val="solid"/>
                      <a:round/>
                      <a:headEnd type="none" w="med" len="med"/>
                      <a:tailEnd type="none" w="med" len="med"/>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a:ln>
                            <a:noFill/>
                          </a:ln>
                          <a:solidFill>
                            <a:schemeClr val="bg1"/>
                          </a:solidFill>
                          <a:effectLst/>
                          <a:latin typeface="Arial" charset="0"/>
                          <a:cs typeface="Arial" charset="0"/>
                        </a:rPr>
                        <a:t>33 Il se trouva dans la synagogue un homme qui avait un esprit de démon impur</a:t>
                      </a:r>
                      <a:r>
                        <a:rPr kumimoji="0" lang="fr-CA" sz="2700" b="0" i="0" u="none" strike="noStrike" cap="none" normalizeH="0" baseline="0">
                          <a:ln>
                            <a:noFill/>
                          </a:ln>
                          <a:solidFill>
                            <a:schemeClr val="bg1"/>
                          </a:solidFill>
                          <a:effectLst/>
                          <a:latin typeface="Arial" charset="0"/>
                          <a:cs typeface="Arial" charset="0"/>
                        </a:rPr>
                        <a:t>, et qui s’écria d’une voix forte : </a:t>
                      </a:r>
                      <a:r>
                        <a:rPr kumimoji="0" lang="fr-CA" sz="2800" b="0" i="0" u="none" strike="noStrike" cap="none" normalizeH="0" baseline="0">
                          <a:ln>
                            <a:noFill/>
                          </a:ln>
                          <a:solidFill>
                            <a:schemeClr val="bg1"/>
                          </a:solidFill>
                          <a:effectLst/>
                          <a:latin typeface="Arial" charset="0"/>
                          <a:cs typeface="Arial" charset="0"/>
                        </a:rPr>
                        <a:t>34 Hé ! que nous veux tu, Jésus de Nazareth ? Tu es venu nous perdre. </a:t>
                      </a:r>
                    </a:p>
                  </a:txBody>
                  <a:tcPr marL="108000" marR="108000" marT="46800" marB="46800" horzOverflow="overflow">
                    <a:lnL>
                      <a:noFill/>
                    </a:lnL>
                    <a:lnR cap="flat">
                      <a:noFill/>
                    </a:lnR>
                    <a:lnT w="12700" cap="flat" cmpd="sng" algn="ctr">
                      <a:solidFill>
                        <a:schemeClr val="tx1"/>
                      </a:solidFill>
                      <a:prstDash val="solid"/>
                      <a:round/>
                      <a:headEnd type="none" w="med" len="med"/>
                      <a:tailEnd type="none" w="med" len="med"/>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14378" name="Group 42"/>
          <p:cNvGraphicFramePr>
            <a:graphicFrameLocks noGrp="1"/>
          </p:cNvGraphicFramePr>
          <p:nvPr/>
        </p:nvGraphicFramePr>
        <p:xfrm>
          <a:off x="76200" y="152400"/>
          <a:ext cx="9067800" cy="6631560"/>
        </p:xfrm>
        <a:graphic>
          <a:graphicData uri="http://schemas.openxmlformats.org/drawingml/2006/table">
            <a:tbl>
              <a:tblPr/>
              <a:tblGrid>
                <a:gridCol w="4572000">
                  <a:extLst>
                    <a:ext uri="{9D8B030D-6E8A-4147-A177-3AD203B41FA5}">
                      <a16:colId xmlns:a16="http://schemas.microsoft.com/office/drawing/2014/main" val="20000"/>
                    </a:ext>
                  </a:extLst>
                </a:gridCol>
                <a:gridCol w="4495800">
                  <a:extLst>
                    <a:ext uri="{9D8B030D-6E8A-4147-A177-3AD203B41FA5}">
                      <a16:colId xmlns:a16="http://schemas.microsoft.com/office/drawing/2014/main" val="20001"/>
                    </a:ext>
                  </a:extLst>
                </a:gridCol>
              </a:tblGrid>
              <a:tr h="15240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300" b="0" i="0" u="none" strike="noStrike" cap="none" normalizeH="0" baseline="0">
                          <a:ln>
                            <a:noFill/>
                          </a:ln>
                          <a:solidFill>
                            <a:schemeClr val="bg1"/>
                          </a:solidFill>
                          <a:effectLst/>
                          <a:latin typeface="Arial" charset="0"/>
                          <a:cs typeface="Arial" charset="0"/>
                        </a:rPr>
                        <a:t>أنا أعرِفُكَ مَن أنتَ: قُدُّوسُ اللـهِ ". فانتهرهُ يسوعُ قائلاً: " اخرس واخرج منهُ ". فصرعهُ الشَّيطانُ في الوسط وخرج منهُ ولم يؤلمهُ شيءٌ. </a:t>
                      </a:r>
                      <a:r>
                        <a:rPr kumimoji="0" lang="ar-SA" sz="3200" b="0" i="0" u="none" strike="noStrike" cap="none" normalizeH="0" baseline="0">
                          <a:ln>
                            <a:noFill/>
                          </a:ln>
                          <a:solidFill>
                            <a:schemeClr val="bg1"/>
                          </a:solidFill>
                          <a:effectLst/>
                          <a:latin typeface="Arial" charset="0"/>
                          <a:cs typeface="Arial" charset="0"/>
                        </a:rPr>
                        <a:t>فحدث خوفٌ عظيمٌ على جميعهم،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5029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I know who You are--the Holy One of God! 35 But Jesus rebuked him, saying, Be quiet, and come out of him! And when the demon had thrown him in their midst, it came out of him and did not hurt him. 36 Then they were all amazed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a:ln>
                            <a:noFill/>
                          </a:ln>
                          <a:solidFill>
                            <a:schemeClr val="bg1"/>
                          </a:solidFill>
                          <a:effectLst/>
                          <a:latin typeface="Arial" charset="0"/>
                          <a:cs typeface="Arial" charset="0"/>
                        </a:rPr>
                        <a:t>Je sais qui tu es : le Saint de Dieu. 35 Jésus le menaça, en disant : Tais toi et sors de cet homme. Le démon projeta celui–ci au milieu (de l’assemblée) et sortit de lui sans lui faire aucun mal. 36 Tous furent saisis de stupeur, </a:t>
                      </a:r>
                      <a:endParaRPr kumimoji="0" lang="en-CA"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15435" name="Group 75"/>
          <p:cNvGraphicFramePr>
            <a:graphicFrameLocks noGrp="1"/>
          </p:cNvGraphicFramePr>
          <p:nvPr/>
        </p:nvGraphicFramePr>
        <p:xfrm>
          <a:off x="76200" y="76200"/>
          <a:ext cx="9067800" cy="6402388"/>
        </p:xfrm>
        <a:graphic>
          <a:graphicData uri="http://schemas.openxmlformats.org/drawingml/2006/table">
            <a:tbl>
              <a:tblPr/>
              <a:tblGrid>
                <a:gridCol w="4800600">
                  <a:extLst>
                    <a:ext uri="{9D8B030D-6E8A-4147-A177-3AD203B41FA5}">
                      <a16:colId xmlns:a16="http://schemas.microsoft.com/office/drawing/2014/main" val="20000"/>
                    </a:ext>
                  </a:extLst>
                </a:gridCol>
                <a:gridCol w="4267200">
                  <a:extLst>
                    <a:ext uri="{9D8B030D-6E8A-4147-A177-3AD203B41FA5}">
                      <a16:colId xmlns:a16="http://schemas.microsoft.com/office/drawing/2014/main" val="20001"/>
                    </a:ext>
                  </a:extLst>
                </a:gridCol>
              </a:tblGrid>
              <a:tr h="16764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وكانوا يَتكلَّمونَ مع بعضهم بعض قائلينَ: " ما هذا الكلامُ! لأنَّهُ بسُلطانٍ وقُوَّةٍ يأمُر الأرواحَ النَّجسةَ فتخرجُ ". فذاع صيتٌ عنهُ في كُلِّ موضعٍ في الكورةِ المُحيطةِ.</a:t>
                      </a:r>
                      <a:r>
                        <a:rPr kumimoji="0" lang="en-CA" sz="3200" b="0" i="0" u="none" strike="noStrike" cap="none" normalizeH="0" baseline="0">
                          <a:ln>
                            <a:noFill/>
                          </a:ln>
                          <a:solidFill>
                            <a:schemeClr val="bg1"/>
                          </a:solidFill>
                          <a:effectLst/>
                          <a:latin typeface="Arial" charset="0"/>
                          <a:cs typeface="Arial" charset="0"/>
                        </a:rPr>
                        <a:t> </a:t>
                      </a:r>
                      <a:r>
                        <a:rPr kumimoji="0" lang="en-US" sz="2400" b="1" i="0" u="none" strike="noStrike" cap="none" normalizeH="0" baseline="0">
                          <a:ln>
                            <a:noFill/>
                          </a:ln>
                          <a:solidFill>
                            <a:srgbClr val="FF9900"/>
                          </a:solidFill>
                          <a:effectLst/>
                          <a:latin typeface="Arial" charset="0"/>
                          <a:cs typeface="Arial" charset="0"/>
                        </a:rPr>
                        <a:t>)          </a:t>
                      </a:r>
                      <a:r>
                        <a:rPr kumimoji="0" lang="ar-SA" sz="2400" b="1" i="0" u="none" strike="noStrike" cap="none" normalizeH="0" baseline="0">
                          <a:ln>
                            <a:noFill/>
                          </a:ln>
                          <a:solidFill>
                            <a:srgbClr val="FF9900"/>
                          </a:solidFill>
                          <a:effectLst/>
                          <a:latin typeface="Arial" charset="0"/>
                          <a:cs typeface="Arial" charset="0"/>
                        </a:rPr>
                        <a:t> </a:t>
                      </a:r>
                      <a:r>
                        <a:rPr kumimoji="0" lang="ar-SA" sz="2800" b="1" i="0" u="none" strike="noStrike" cap="none" normalizeH="0" baseline="0">
                          <a:ln>
                            <a:noFill/>
                          </a:ln>
                          <a:solidFill>
                            <a:srgbClr val="FF9900"/>
                          </a:solidFill>
                          <a:effectLst/>
                          <a:latin typeface="Arial" charset="0"/>
                          <a:cs typeface="Arial" charset="0"/>
                        </a:rPr>
                        <a:t>والمجد للـه دائماً</a:t>
                      </a:r>
                      <a:r>
                        <a:rPr kumimoji="0" lang="ar-SA" sz="2400" b="1" i="0" u="none" strike="noStrike" cap="none" normalizeH="0" baseline="0">
                          <a:ln>
                            <a:noFill/>
                          </a:ln>
                          <a:solidFill>
                            <a:srgbClr val="FF9900"/>
                          </a:solidFill>
                          <a:effectLst/>
                          <a:latin typeface="Arial" charset="0"/>
                          <a:cs typeface="Arial" charset="0"/>
                        </a:rPr>
                        <a:t>)</a:t>
                      </a:r>
                      <a:endParaRPr kumimoji="0" lang="en-US"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72598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and spoke among themselves, saying, What a word this is! For with authority and power He commands the unclean spirits, and they come out. 37 And the report about Him went out into every place in the surrounding region. </a:t>
                      </a:r>
                      <a:r>
                        <a:rPr kumimoji="0" lang="en-US" sz="2400" b="1" i="0" u="none" strike="noStrike" cap="none" normalizeH="0" baseline="0">
                          <a:ln>
                            <a:noFill/>
                          </a:ln>
                          <a:solidFill>
                            <a:srgbClr val="FF9900"/>
                          </a:solidFill>
                          <a:effectLst/>
                          <a:latin typeface="Arial" charset="0"/>
                          <a:cs typeface="Arial" charset="0"/>
                        </a:rPr>
                        <a:t>(Glory be to God forever.)</a:t>
                      </a:r>
                      <a:r>
                        <a:rPr kumimoji="0" lang="en-US" sz="2800" b="0" i="0" u="none" strike="noStrike" cap="none" normalizeH="0" baseline="0">
                          <a:ln>
                            <a:noFill/>
                          </a:ln>
                          <a:solidFill>
                            <a:schemeClr val="bg1"/>
                          </a:solidFill>
                          <a:effectLst/>
                          <a:latin typeface="Arial" charset="0"/>
                          <a:cs typeface="Arial" charset="0"/>
                        </a:rPr>
                        <a:t>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a:ln>
                            <a:noFill/>
                          </a:ln>
                          <a:solidFill>
                            <a:schemeClr val="bg1"/>
                          </a:solidFill>
                          <a:effectLst/>
                          <a:latin typeface="Arial" charset="0"/>
                          <a:cs typeface="Arial" charset="0"/>
                        </a:rPr>
                        <a:t>et ils se disaient les uns aux autres : Quelle est cette parole ? Il commande avec autorité et puissance aux esprits impurs, et ils sortent. 37  Et sa renommée se répandait dans toute la région.</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300" b="1" i="0" u="none" strike="noStrike" cap="none" normalizeH="0" baseline="0">
                          <a:ln>
                            <a:noFill/>
                          </a:ln>
                          <a:solidFill>
                            <a:srgbClr val="FF9900"/>
                          </a:solidFill>
                          <a:effectLst/>
                          <a:latin typeface="Arial" charset="0"/>
                          <a:cs typeface="Arial" charset="0"/>
                        </a:rPr>
                        <a:t>(Gloire à Dieu éternellement.)</a:t>
                      </a:r>
                      <a:endParaRPr kumimoji="0" lang="en-CA" sz="23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4"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a:solidFill>
                  <a:schemeClr val="bg1"/>
                </a:solidFill>
              </a:rPr>
              <a:t>Continue to Raising of Incense</a:t>
            </a:r>
          </a:p>
          <a:p>
            <a:pPr algn="ctr"/>
            <a:r>
              <a:rPr lang="ar-EG">
                <a:solidFill>
                  <a:schemeClr val="bg1"/>
                </a:solidFill>
              </a:rPr>
              <a:t>تكملة رفع بخور</a:t>
            </a:r>
            <a:endParaRPr lang="en-CA">
              <a:solidFill>
                <a:schemeClr val="bg1"/>
              </a:solidFill>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2930" name="Rectangle 2"/>
          <p:cNvSpPr>
            <a:spLocks noGrp="1" noChangeArrowheads="1"/>
          </p:cNvSpPr>
          <p:nvPr>
            <p:ph type="title" idx="4294967295"/>
          </p:nvPr>
        </p:nvSpPr>
        <p:spPr>
          <a:xfrm>
            <a:off x="419100" y="3927475"/>
            <a:ext cx="8545513" cy="2886075"/>
          </a:xfrm>
          <a:noFill/>
          <a:ln>
            <a:solidFill>
              <a:srgbClr val="000000"/>
            </a:solidFill>
          </a:ln>
        </p:spPr>
        <p:txBody>
          <a:bodyPr/>
          <a:lstStyle/>
          <a:p>
            <a:pPr>
              <a:spcAft>
                <a:spcPts val="1500"/>
              </a:spcAft>
            </a:pPr>
            <a:r>
              <a:rPr lang="en-AU" sz="4000" i="1" dirty="0">
                <a:solidFill>
                  <a:schemeClr val="bg1"/>
                </a:solidFill>
              </a:rPr>
              <a:t>Paul, the servant of our Lord, Jesus Christ, called to be an apostle, appointed to the Gospel of God. </a:t>
            </a:r>
          </a:p>
        </p:txBody>
      </p:sp>
      <p:sp>
        <p:nvSpPr>
          <p:cNvPr id="252931" name="Rectangle 3"/>
          <p:cNvSpPr>
            <a:spLocks noChangeArrowheads="1"/>
          </p:cNvSpPr>
          <p:nvPr/>
        </p:nvSpPr>
        <p:spPr bwMode="auto">
          <a:xfrm>
            <a:off x="0" y="4724400"/>
            <a:ext cx="184150" cy="519113"/>
          </a:xfrm>
          <a:prstGeom prst="rect">
            <a:avLst/>
          </a:prstGeom>
          <a:noFill/>
          <a:ln w="9525">
            <a:noFill/>
            <a:miter lim="800000"/>
            <a:headEnd/>
            <a:tailEnd/>
          </a:ln>
          <a:effectLst/>
        </p:spPr>
        <p:txBody>
          <a:bodyPr wrap="none">
            <a:spAutoFit/>
          </a:bodyPr>
          <a:lstStyle/>
          <a:p>
            <a:endParaRPr lang="en-CA" sz="2800">
              <a:solidFill>
                <a:schemeClr val="bg1"/>
              </a:solidFill>
              <a:latin typeface="Avva_Shenouda" pitchFamily="34" charset="0"/>
            </a:endParaRPr>
          </a:p>
        </p:txBody>
      </p:sp>
      <p:sp>
        <p:nvSpPr>
          <p:cNvPr id="252932"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a:effectLst/>
        </p:spPr>
        <p:txBody>
          <a:bodyPr>
            <a:spAutoFit/>
          </a:bodyPr>
          <a:lstStyle/>
          <a:p>
            <a:pPr algn="ctr">
              <a:spcBef>
                <a:spcPct val="50000"/>
              </a:spcBef>
            </a:pPr>
            <a:r>
              <a:rPr lang="en-US" sz="4000" b="1">
                <a:solidFill>
                  <a:schemeClr val="bg1"/>
                </a:solidFill>
              </a:rPr>
              <a:t>THE PAULINE EPISTLE</a:t>
            </a:r>
          </a:p>
        </p:txBody>
      </p:sp>
      <p:pic>
        <p:nvPicPr>
          <p:cNvPr id="252933" name="Picture 5" descr="St Paul the Apostle"/>
          <p:cNvPicPr>
            <a:picLocks noChangeAspect="1" noChangeArrowheads="1"/>
          </p:cNvPicPr>
          <p:nvPr/>
        </p:nvPicPr>
        <p:blipFill>
          <a:blip r:embed="rId3"/>
          <a:srcRect/>
          <a:stretch>
            <a:fillRect/>
          </a:stretch>
        </p:blipFill>
        <p:spPr bwMode="auto">
          <a:xfrm>
            <a:off x="3492500" y="1268413"/>
            <a:ext cx="2879725" cy="2879725"/>
          </a:xfrm>
          <a:prstGeom prst="rect">
            <a:avLst/>
          </a:prstGeom>
          <a:noFill/>
        </p:spPr>
      </p:pic>
    </p:spTree>
  </p:cSld>
  <p:clrMapOvr>
    <a:masterClrMapping/>
  </p:clrMapOvr>
  <p:transition/>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17476" name="Group 68"/>
          <p:cNvGraphicFramePr>
            <a:graphicFrameLocks noGrp="1"/>
          </p:cNvGraphicFramePr>
          <p:nvPr/>
        </p:nvGraphicFramePr>
        <p:xfrm>
          <a:off x="0" y="76200"/>
          <a:ext cx="9067800" cy="6096000"/>
        </p:xfrm>
        <a:graphic>
          <a:graphicData uri="http://schemas.openxmlformats.org/drawingml/2006/table">
            <a:tbl>
              <a:tblPr/>
              <a:tblGrid>
                <a:gridCol w="4343400">
                  <a:extLst>
                    <a:ext uri="{9D8B030D-6E8A-4147-A177-3AD203B41FA5}">
                      <a16:colId xmlns:a16="http://schemas.microsoft.com/office/drawing/2014/main" val="20000"/>
                    </a:ext>
                  </a:extLst>
                </a:gridCol>
                <a:gridCol w="4724400">
                  <a:extLst>
                    <a:ext uri="{9D8B030D-6E8A-4147-A177-3AD203B41FA5}">
                      <a16:colId xmlns:a16="http://schemas.microsoft.com/office/drawing/2014/main" val="20001"/>
                    </a:ext>
                  </a:extLst>
                </a:gridCol>
              </a:tblGrid>
              <a:tr h="16764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00"/>
                          </a:solidFill>
                          <a:effectLst/>
                          <a:latin typeface="Arial" charset="0"/>
                          <a:cs typeface="Arial" charset="0"/>
                        </a:rPr>
                        <a:t>رسالة بولس الرسول إلى أهل رومية( 15 : 4 ـ 19 )</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فإنَّ كُلَّ شيءٍ كُتِبَ من قَبْل، إنَّما كُتِبَ لأجل تَعليمنَا، حتَّى بالصَّبرِ والتَّعزيةِ بما في الكتبِ يكونُ لنا رجاءٌ.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4196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00"/>
                          </a:solidFill>
                          <a:effectLst/>
                          <a:latin typeface="Arial" charset="0"/>
                          <a:cs typeface="Arial" charset="0"/>
                        </a:rPr>
                        <a:t>Romans 15:4-19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700" b="0" i="0" u="none" strike="noStrike" cap="none" normalizeH="0" baseline="0">
                          <a:ln>
                            <a:noFill/>
                          </a:ln>
                          <a:solidFill>
                            <a:schemeClr val="bg1"/>
                          </a:solidFill>
                          <a:effectLst/>
                          <a:latin typeface="Arial" charset="0"/>
                          <a:cs typeface="Arial" charset="0"/>
                        </a:rPr>
                        <a:t>4 For whatever things were written before were written for our learning, that we through the patience and comfort of the Scriptures might have hope.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200" b="0" i="0" u="sng" strike="noStrike" cap="none" normalizeH="0" baseline="0">
                          <a:ln>
                            <a:noFill/>
                          </a:ln>
                          <a:solidFill>
                            <a:srgbClr val="FF9900"/>
                          </a:solidFill>
                          <a:effectLst/>
                          <a:latin typeface="Arial" charset="0"/>
                          <a:cs typeface="Arial" charset="0"/>
                        </a:rPr>
                        <a:t>Romains 15:4-19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700" b="0" i="0" u="none" strike="noStrike" cap="none" normalizeH="0" baseline="0">
                          <a:ln>
                            <a:noFill/>
                          </a:ln>
                          <a:solidFill>
                            <a:schemeClr val="bg1"/>
                          </a:solidFill>
                          <a:effectLst/>
                          <a:latin typeface="Arial" charset="0"/>
                          <a:cs typeface="Arial" charset="0"/>
                        </a:rPr>
                        <a:t>4 Or, tout ce qui a été écrit d’avance l’a été pour notre instruction, afin que, par la patience et par la consolation que donnent les Écritures, nous possédions l’espérance.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7477" name="Rectangle 69"/>
          <p:cNvSpPr>
            <a:spLocks noGrp="1" noChangeArrowheads="1"/>
          </p:cNvSpPr>
          <p:nvPr>
            <p:ph type="ctrTitle"/>
          </p:nvPr>
        </p:nvSpPr>
        <p:spPr/>
        <p:txBody>
          <a:bodyPr/>
          <a:lstStyle/>
          <a:p>
            <a:r>
              <a:rPr lang="en-US"/>
              <a:t>1p</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341013" name="Group 21"/>
          <p:cNvGraphicFramePr>
            <a:graphicFrameLocks noGrp="1"/>
          </p:cNvGraphicFramePr>
          <p:nvPr/>
        </p:nvGraphicFramePr>
        <p:xfrm>
          <a:off x="0" y="76200"/>
          <a:ext cx="9067800" cy="6096000"/>
        </p:xfrm>
        <a:graphic>
          <a:graphicData uri="http://schemas.openxmlformats.org/drawingml/2006/table">
            <a:tbl>
              <a:tblPr/>
              <a:tblGrid>
                <a:gridCol w="4343400">
                  <a:extLst>
                    <a:ext uri="{9D8B030D-6E8A-4147-A177-3AD203B41FA5}">
                      <a16:colId xmlns:a16="http://schemas.microsoft.com/office/drawing/2014/main" val="20000"/>
                    </a:ext>
                  </a:extLst>
                </a:gridCol>
                <a:gridCol w="4724400">
                  <a:extLst>
                    <a:ext uri="{9D8B030D-6E8A-4147-A177-3AD203B41FA5}">
                      <a16:colId xmlns:a16="http://schemas.microsoft.com/office/drawing/2014/main" val="20001"/>
                    </a:ext>
                  </a:extLst>
                </a:gridCol>
              </a:tblGrid>
              <a:tr h="16764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وإلهُ الصَّبرِ والتَّعزيةِ يُعطيكُم فكراً واحداً مُتفقاً فيما بينكُم، بحسبِ المسيح يسوعَ، لكي بنفسٍ واحدةٍ وفم واحدٍ تُمجِّدونَ اللـه أبا ربِّنا يسوعَ المسيح.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4196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700" b="0" i="0" u="none" strike="noStrike" cap="none" normalizeH="0" baseline="0">
                          <a:ln>
                            <a:noFill/>
                          </a:ln>
                          <a:solidFill>
                            <a:schemeClr val="bg1"/>
                          </a:solidFill>
                          <a:effectLst/>
                          <a:latin typeface="Arial" charset="0"/>
                          <a:cs typeface="Arial" charset="0"/>
                        </a:rPr>
                        <a:t>5 Now may the God of patience and comfort grant you to be like-minded toward one another, according to Christ Jesus, </a:t>
                      </a:r>
                      <a:r>
                        <a:rPr kumimoji="0" lang="en-US" sz="2800" b="0" i="0" u="none" strike="noStrike" cap="none" normalizeH="0" baseline="0">
                          <a:ln>
                            <a:noFill/>
                          </a:ln>
                          <a:solidFill>
                            <a:schemeClr val="bg1"/>
                          </a:solidFill>
                          <a:effectLst/>
                          <a:latin typeface="Arial" charset="0"/>
                          <a:cs typeface="Arial" charset="0"/>
                        </a:rPr>
                        <a:t>6 that you may with one mind and one mouth glorify the God and Father of our Lord Jesus Christ.</a:t>
                      </a:r>
                      <a:r>
                        <a:rPr kumimoji="0" lang="en-US" sz="2700" b="0" i="0" u="none" strike="noStrike" cap="none" normalizeH="0" baseline="0">
                          <a:ln>
                            <a:noFill/>
                          </a:ln>
                          <a:solidFill>
                            <a:schemeClr val="bg1"/>
                          </a:solidFill>
                          <a:effectLst/>
                          <a:latin typeface="Arial" charset="0"/>
                          <a:cs typeface="Arial" charset="0"/>
                        </a:rPr>
                        <a:t>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700" b="0" i="0" u="none" strike="noStrike" cap="none" normalizeH="0" baseline="0">
                          <a:ln>
                            <a:noFill/>
                          </a:ln>
                          <a:solidFill>
                            <a:schemeClr val="bg1"/>
                          </a:solidFill>
                          <a:effectLst/>
                          <a:latin typeface="Arial" charset="0"/>
                          <a:cs typeface="Arial" charset="0"/>
                        </a:rPr>
                        <a:t>5 Que le Dieu de la patience et de la consolation vous donne d’avoir une même pensée les uns à l’égard des autres selon le Christ Jésus, </a:t>
                      </a:r>
                      <a:r>
                        <a:rPr kumimoji="0" lang="fr-FR" sz="2800" b="0" i="0" u="none" strike="noStrike" cap="none" normalizeH="0" baseline="0">
                          <a:ln>
                            <a:noFill/>
                          </a:ln>
                          <a:solidFill>
                            <a:schemeClr val="bg1"/>
                          </a:solidFill>
                          <a:effectLst/>
                          <a:latin typeface="Arial" charset="0"/>
                          <a:cs typeface="Arial" charset="0"/>
                        </a:rPr>
                        <a:t>6 afin que d’un commun accord, d’une seule voix, vous glorifiiez le Dieu et Père de notre Seigneur Jésus–Christ.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18503" name="Group 71"/>
          <p:cNvGraphicFramePr>
            <a:graphicFrameLocks noGrp="1"/>
          </p:cNvGraphicFramePr>
          <p:nvPr/>
        </p:nvGraphicFramePr>
        <p:xfrm>
          <a:off x="76200" y="152400"/>
          <a:ext cx="8991600" cy="6427344"/>
        </p:xfrm>
        <a:graphic>
          <a:graphicData uri="http://schemas.openxmlformats.org/drawingml/2006/table">
            <a:tbl>
              <a:tblPr/>
              <a:tblGrid>
                <a:gridCol w="4343400">
                  <a:extLst>
                    <a:ext uri="{9D8B030D-6E8A-4147-A177-3AD203B41FA5}">
                      <a16:colId xmlns:a16="http://schemas.microsoft.com/office/drawing/2014/main" val="20000"/>
                    </a:ext>
                  </a:extLst>
                </a:gridCol>
                <a:gridCol w="4648200">
                  <a:extLst>
                    <a:ext uri="{9D8B030D-6E8A-4147-A177-3AD203B41FA5}">
                      <a16:colId xmlns:a16="http://schemas.microsoft.com/office/drawing/2014/main" val="20001"/>
                    </a:ext>
                  </a:extLst>
                </a:gridCol>
              </a:tblGrid>
              <a:tr h="12192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من أجل ذلك اقبلوا بعضُكُم بعضاً كما أنَّ المسيح  قبِلَكُم لمَجد اللـهِ. وأقولُ: " إنَّ المسيحَ قد صارَ خادماً للختان، من أجل صِدق اللـهِ، لكي يُثبِّت مواعيدَ الآباءِ. </a:t>
                      </a:r>
                      <a:endParaRPr kumimoji="0" lang="en-US" sz="3200" b="0" i="0" u="none" strike="noStrike" cap="none" normalizeH="0" baseline="0">
                        <a:ln>
                          <a:noFill/>
                        </a:ln>
                        <a:solidFill>
                          <a:schemeClr val="bg1"/>
                        </a:solidFill>
                        <a:effectLst/>
                        <a:latin typeface="Arial" charset="0"/>
                        <a:cs typeface="Arial" charset="0"/>
                      </a:endParaRPr>
                    </a:p>
                  </a:txBody>
                  <a:tcPr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73868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Therefore receive one another, just as Christ also received us, to the glory of God. 8 Now I say that Jesus Christ has become a servant to the circumcision for the truth of God, to confirm the promises made to the fathers,</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Faites vous mutuellement bon accueil, comme Christ vous a accueillis, pour la gloire de Dieu. 8 Je dis, en effet, que Christ est devenu serviteur des circoncis pour prouver la véracité de Dieu, en confirmant les promesses faites aux pères,</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219168" name="Group 32"/>
          <p:cNvGraphicFramePr>
            <a:graphicFrameLocks noGrp="1"/>
          </p:cNvGraphicFramePr>
          <p:nvPr/>
        </p:nvGraphicFramePr>
        <p:xfrm>
          <a:off x="76200" y="152400"/>
          <a:ext cx="8991600" cy="6704903"/>
        </p:xfrm>
        <a:graphic>
          <a:graphicData uri="http://schemas.openxmlformats.org/drawingml/2006/table">
            <a:tbl>
              <a:tblPr/>
              <a:tblGrid>
                <a:gridCol w="4191000">
                  <a:extLst>
                    <a:ext uri="{9D8B030D-6E8A-4147-A177-3AD203B41FA5}">
                      <a16:colId xmlns:a16="http://schemas.microsoft.com/office/drawing/2014/main" val="20000"/>
                    </a:ext>
                  </a:extLst>
                </a:gridCol>
                <a:gridCol w="4800600">
                  <a:extLst>
                    <a:ext uri="{9D8B030D-6E8A-4147-A177-3AD203B41FA5}">
                      <a16:colId xmlns:a16="http://schemas.microsoft.com/office/drawing/2014/main" val="20001"/>
                    </a:ext>
                  </a:extLst>
                </a:gridCol>
              </a:tblGrid>
              <a:tr h="10668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وأمَّا الوثنيونَ فيُمجِّدونَ اللـهَ من أجل الرَّحمةِ، كما هو مكتوبٌ: " من أجل ذلك سأعترفُ بكَ ياربُّ بين الوثنيينَ وأُرتِّلُ لاسمِكَ " ويقولُ أيضاً: " تهلَّلوا أيَّتها الأُمَمُ مع شعبه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514826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and that the Gentiles might glorify God for His mercy, as it is written: For this reason I will confess to You among the Gentiles, And sing to Your name. 10 And again he says: Rejoice, O Gentiles, with His people!</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9 tandis que les païens glorifient Dieu pour sa miséricorde, selon qu’il est écrit : C’est pourquoi je te confesserai parmi les nations, Et je chanterai en l’honneur de ton nom. 10 Il est dit encore : Nations, réjouissez vous avec son peuple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88113" name="Group 49"/>
          <p:cNvGraphicFramePr>
            <a:graphicFrameLocks noGrp="1"/>
          </p:cNvGraphicFramePr>
          <p:nvPr/>
        </p:nvGraphicFramePr>
        <p:xfrm>
          <a:off x="76200" y="152400"/>
          <a:ext cx="8991600" cy="6324600"/>
        </p:xfrm>
        <a:graphic>
          <a:graphicData uri="http://schemas.openxmlformats.org/drawingml/2006/table">
            <a:tbl>
              <a:tblPr/>
              <a:tblGrid>
                <a:gridCol w="4343400">
                  <a:extLst>
                    <a:ext uri="{9D8B030D-6E8A-4147-A177-3AD203B41FA5}">
                      <a16:colId xmlns:a16="http://schemas.microsoft.com/office/drawing/2014/main" val="20000"/>
                    </a:ext>
                  </a:extLst>
                </a:gridCol>
                <a:gridCol w="4648200">
                  <a:extLst>
                    <a:ext uri="{9D8B030D-6E8A-4147-A177-3AD203B41FA5}">
                      <a16:colId xmlns:a16="http://schemas.microsoft.com/office/drawing/2014/main" val="20001"/>
                    </a:ext>
                  </a:extLst>
                </a:gridCol>
              </a:tblGrid>
              <a:tr h="17526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ويقول أيضاً: " سبِّحوا الرَّبَّ يا جميعَ الأُمَم، وامدحوهُ يا جميعَ الشُّعوبِ " وأيضا يقول إشعياءُ: " سيكونُ أصلُ يَسَّى والقائمُ ليقودَ الأُمم، على اسمه سيكون رجاء الأُمَم</a:t>
                      </a:r>
                      <a:endParaRPr kumimoji="0" lang="en-US" sz="3200" b="0" i="0" u="none" strike="noStrike" cap="none" normalizeH="0" baseline="0">
                        <a:ln>
                          <a:noFill/>
                        </a:ln>
                        <a:solidFill>
                          <a:schemeClr val="bg1"/>
                        </a:solidFill>
                        <a:effectLst/>
                        <a:latin typeface="Arial" charset="0"/>
                        <a:cs typeface="Arial" charset="0"/>
                      </a:endParaRPr>
                    </a:p>
                  </a:txBody>
                  <a:tcPr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5720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And again: Praise the Lord, all you Gentiles! Laud Him, all you peoples! 12 And again, Isaiah says: There shall be a root of Jesse; And He who shall rise to reign over the Gentiles, In Him the Gentiles shall hope.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Et encore : Louez le Seigneur, vous toutes les nations Et que tous les peuples le louent !12 Ésaïe dit aussi : Il paraîtra, le rejeton d’Isaïe, Celui qui se lèvera pour commander aux nations ; Les nations espéreront en lui.</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221224" name="Group 40"/>
          <p:cNvGraphicFramePr>
            <a:graphicFrameLocks noGrp="1"/>
          </p:cNvGraphicFramePr>
          <p:nvPr/>
        </p:nvGraphicFramePr>
        <p:xfrm>
          <a:off x="0" y="152400"/>
          <a:ext cx="9144000" cy="6571553"/>
        </p:xfrm>
        <a:graphic>
          <a:graphicData uri="http://schemas.openxmlformats.org/drawingml/2006/table">
            <a:tbl>
              <a:tblPr/>
              <a:tblGrid>
                <a:gridCol w="4114800">
                  <a:extLst>
                    <a:ext uri="{9D8B030D-6E8A-4147-A177-3AD203B41FA5}">
                      <a16:colId xmlns:a16="http://schemas.microsoft.com/office/drawing/2014/main" val="20000"/>
                    </a:ext>
                  </a:extLst>
                </a:gridCol>
                <a:gridCol w="5029200">
                  <a:extLst>
                    <a:ext uri="{9D8B030D-6E8A-4147-A177-3AD203B41FA5}">
                      <a16:colId xmlns:a16="http://schemas.microsoft.com/office/drawing/2014/main" val="20001"/>
                    </a:ext>
                  </a:extLst>
                </a:gridCol>
              </a:tblGrid>
              <a:tr h="14478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وليملأكم إله الرَّجاء من كلِّ فرحٍ وسلامٍ عندما تؤمنونَ، وتزدادونَ في الرَّجاءِ بقوَّة الرُّوح القُدسِ. وأنا نفسي أيضاً مُتيَقِّنٌ من جهتكم يا إخوتى أنَّكم ممتلئونَ من كلِّ عملٍ صالحٍ،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50149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Now may the God of hope fill you with all joy and peace in believing, that you may abound in hope by the power of the Holy Spirit. 14 Now I myself am confident concerning you, my brethren, that you also are full of goodness,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Que le Dieu de l’espérance vous remplisse de toute joie et de toute paix dans la foi, pour que vous abondiez en espérance, par la puissance du Saint–Esprit ! 14 Pour ce qui vous concerne, mes frères, je suis moi–même persuadé que vous êtes pleins de bonté,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265241" name="Group 25"/>
          <p:cNvGraphicFramePr>
            <a:graphicFrameLocks noGrp="1"/>
          </p:cNvGraphicFramePr>
          <p:nvPr/>
        </p:nvGraphicFramePr>
        <p:xfrm>
          <a:off x="0" y="76200"/>
          <a:ext cx="9144000" cy="6770880"/>
        </p:xfrm>
        <a:graphic>
          <a:graphicData uri="http://schemas.openxmlformats.org/drawingml/2006/table">
            <a:tbl>
              <a:tblPr/>
              <a:tblGrid>
                <a:gridCol w="4267200">
                  <a:extLst>
                    <a:ext uri="{9D8B030D-6E8A-4147-A177-3AD203B41FA5}">
                      <a16:colId xmlns:a16="http://schemas.microsoft.com/office/drawing/2014/main" val="20000"/>
                    </a:ext>
                  </a:extLst>
                </a:gridCol>
                <a:gridCol w="4876800">
                  <a:extLst>
                    <a:ext uri="{9D8B030D-6E8A-4147-A177-3AD203B41FA5}">
                      <a16:colId xmlns:a16="http://schemas.microsoft.com/office/drawing/2014/main" val="20001"/>
                    </a:ext>
                  </a:extLst>
                </a:gridCol>
              </a:tblGrid>
              <a:tr h="15240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ومملوؤونَ من كلِّ عِلْمٍ، قادرونَ أن ينصحَ بعضكُم بعضاً. ولكن بأكثر جسارةٍ كتبتُ إليكُم جزئيّاً أيُّها الإخوة كمَن يُذكِّركُم، بسبب النِّعمةِ التي أُعطيَتْ لي من اللهِ، حتَّى أكونَ خادماً ليسوعَ المسيحِ لدى الوثنيين،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50149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filled with all knowledge, able also to admonish one another. 15 Nevertheless, brethren, I have written more boldly to you on some points, as reminding you, because of the grace given to me by God, 16 that I might be a minister of Jesus Christ to the Gentiles,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remplis de toute la connaissance et capables de vous avertir les uns les autres. 15 Cependant, à certains égards, je vous ai écrit avec une sorte de hardiesse, comme pour réveiller vos souvenirs, à cause de la grâce que Dieu m’a faite 16  d’être ministre du Christ Jésus pour les païens ;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89135" name="Group 47"/>
          <p:cNvGraphicFramePr>
            <a:graphicFrameLocks noGrp="1"/>
          </p:cNvGraphicFramePr>
          <p:nvPr/>
        </p:nvGraphicFramePr>
        <p:xfrm>
          <a:off x="76200" y="152400"/>
          <a:ext cx="8991600" cy="6477000"/>
        </p:xfrm>
        <a:graphic>
          <a:graphicData uri="http://schemas.openxmlformats.org/drawingml/2006/table">
            <a:tbl>
              <a:tblPr/>
              <a:tblGrid>
                <a:gridCol w="4495800">
                  <a:extLst>
                    <a:ext uri="{9D8B030D-6E8A-4147-A177-3AD203B41FA5}">
                      <a16:colId xmlns:a16="http://schemas.microsoft.com/office/drawing/2014/main" val="20000"/>
                    </a:ext>
                  </a:extLst>
                </a:gridCol>
                <a:gridCol w="4495800">
                  <a:extLst>
                    <a:ext uri="{9D8B030D-6E8A-4147-A177-3AD203B41FA5}">
                      <a16:colId xmlns:a16="http://schemas.microsoft.com/office/drawing/2014/main" val="20001"/>
                    </a:ext>
                  </a:extLst>
                </a:gridCol>
              </a:tblGrid>
              <a:tr h="17526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عاملاً بالكهنوتِ لإنجيل اللهِ، ليكونَ قُرْبانُ الأُمم مقبولاً مُقدَّساً بالرُّوح القُدسِ.</a:t>
                      </a:r>
                      <a:r>
                        <a:rPr kumimoji="0" lang="ar-SA" sz="28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فلي افتخارٌ في المسيحِ يسوعَ عند اللهِ. </a:t>
                      </a:r>
                      <a:endParaRPr kumimoji="0" lang="en-US" sz="3200" b="0" i="0" u="none" strike="noStrike" cap="none" normalizeH="0" baseline="0">
                        <a:ln>
                          <a:noFill/>
                        </a:ln>
                        <a:solidFill>
                          <a:schemeClr val="bg1"/>
                        </a:solidFill>
                        <a:effectLst/>
                        <a:latin typeface="Arial" charset="0"/>
                        <a:cs typeface="Arial" charset="0"/>
                      </a:endParaRPr>
                    </a:p>
                  </a:txBody>
                  <a:tcPr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7244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ministering the gospel of God, that the offering of the Gentiles might be acceptable, sanctified by the Holy Spirit. 17 Therefore I have reason to glory in Christ Jesus in the things which pertain to God.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je m’acquitte du service sacré de l’Évangile de Dieu, afin que les païens lui soient une offrande agréable, sanctifiée par l’Esprit Saint. 17 J’ai donc sujet de me glorifier en Christ Jésus, vis–à–vis de Dieu.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96296" name="Group 40"/>
          <p:cNvGraphicFramePr>
            <a:graphicFrameLocks noGrp="1"/>
          </p:cNvGraphicFramePr>
          <p:nvPr/>
        </p:nvGraphicFramePr>
        <p:xfrm>
          <a:off x="0" y="76200"/>
          <a:ext cx="9144000" cy="6705600"/>
        </p:xfrm>
        <a:graphic>
          <a:graphicData uri="http://schemas.openxmlformats.org/drawingml/2006/table">
            <a:tbl>
              <a:tblPr/>
              <a:tblGrid>
                <a:gridCol w="4343400">
                  <a:extLst>
                    <a:ext uri="{9D8B030D-6E8A-4147-A177-3AD203B41FA5}">
                      <a16:colId xmlns:a16="http://schemas.microsoft.com/office/drawing/2014/main" val="20000"/>
                    </a:ext>
                  </a:extLst>
                </a:gridCol>
                <a:gridCol w="4800600">
                  <a:extLst>
                    <a:ext uri="{9D8B030D-6E8A-4147-A177-3AD203B41FA5}">
                      <a16:colId xmlns:a16="http://schemas.microsoft.com/office/drawing/2014/main" val="20001"/>
                    </a:ext>
                  </a:extLst>
                </a:gridCol>
              </a:tblGrid>
              <a:tr h="14478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لأنِّي لا أجسُرُ أنْ أقولَ كلمةً ممَّا لم يفعلْهُ المسيحُ بواسطتي لأجل إطاعةِ الأُممِ، بالقولِ والفعلِ، بقوَّةِ آياتٍ وعجائبَ، وبقوَّةِ الرُّوح القدسِ.</a:t>
                      </a:r>
                      <a:endParaRPr kumimoji="0" lang="en-US" sz="4000" b="0"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52578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18 For I will not dare to speak of any of those things which Christ has not accomplished through me, in word and deed, to make the Gentiles obedient-- 19 in mighty signs and wonders, by the power of the Spirit of God.</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Car je n’oserais rien mentionner que Christ n’ait fait par moi, pour amener les païens à l’obéissance, en parole et en œuvre,19 par la puissance de l’Esprit. Ainsi, depuis Jérusalem et en rayonnant jusqu’en Illyrie, j’ai abondamment répandu l’Évangile du Christ.</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02" name="Rectangle 2"/>
          <p:cNvSpPr>
            <a:spLocks noChangeArrowheads="1"/>
          </p:cNvSpPr>
          <p:nvPr/>
        </p:nvSpPr>
        <p:spPr bwMode="auto">
          <a:xfrm>
            <a:off x="269875" y="1143000"/>
            <a:ext cx="8569325" cy="3539430"/>
          </a:xfrm>
          <a:prstGeom prst="rect">
            <a:avLst/>
          </a:prstGeom>
          <a:noFill/>
          <a:ln w="9525">
            <a:noFill/>
            <a:miter lim="800000"/>
            <a:headEnd/>
            <a:tailEnd/>
          </a:ln>
          <a:effectLst/>
        </p:spPr>
        <p:txBody>
          <a:bodyPr>
            <a:spAutoFit/>
          </a:bodyPr>
          <a:lstStyle/>
          <a:p>
            <a:pPr algn="ctr" rtl="1"/>
            <a:r>
              <a:rPr lang="en-US" sz="3200" dirty="0">
                <a:solidFill>
                  <a:srgbClr val="FF9900"/>
                </a:solidFill>
              </a:rPr>
              <a:t>The Grace of God the Father be with you all. Amen</a:t>
            </a:r>
          </a:p>
          <a:p>
            <a:pPr algn="ctr" rtl="1"/>
            <a:endParaRPr lang="en-US" sz="3200" dirty="0">
              <a:solidFill>
                <a:srgbClr val="FF9900"/>
              </a:solidFill>
            </a:endParaRPr>
          </a:p>
          <a:p>
            <a:pPr algn="ctr" rtl="1"/>
            <a:r>
              <a:rPr lang="ar-SA" sz="3200" dirty="0">
                <a:solidFill>
                  <a:srgbClr val="FF9900"/>
                </a:solidFill>
              </a:rPr>
              <a:t>نعمة اللـه الآب فلتحل على أرواحنا يا آبائي وإخوتي. آمين. </a:t>
            </a:r>
            <a:endParaRPr lang="fr-CA" sz="3200" dirty="0">
              <a:solidFill>
                <a:srgbClr val="FF9900"/>
              </a:solidFill>
            </a:endParaRPr>
          </a:p>
          <a:p>
            <a:pPr algn="ctr" rtl="1"/>
            <a:endParaRPr lang="ar-SA" sz="3200" dirty="0">
              <a:solidFill>
                <a:srgbClr val="FF9900"/>
              </a:solidFill>
            </a:endParaRPr>
          </a:p>
          <a:p>
            <a:pPr algn="ctr" rtl="1"/>
            <a:r>
              <a:rPr lang="fr-CA" sz="3200" dirty="0">
                <a:solidFill>
                  <a:srgbClr val="FF9900"/>
                </a:solidFill>
              </a:rPr>
              <a:t>La grâce de Dieu le Père soit avec vous tous. Amen</a:t>
            </a:r>
          </a:p>
        </p:txBody>
      </p:sp>
      <p:sp>
        <p:nvSpPr>
          <p:cNvPr id="4" name="Action Button: Custom 3">
            <a:hlinkClick r:id="" action="ppaction://macro?name=ApetJeekEvol" highlightClick="1"/>
          </p:cNvPr>
          <p:cNvSpPr/>
          <p:nvPr/>
        </p:nvSpPr>
        <p:spPr>
          <a:xfrm>
            <a:off x="2895600" y="6324600"/>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CA" sz="1100" b="1" dirty="0">
                <a:solidFill>
                  <a:schemeClr val="bg1"/>
                </a:solidFill>
              </a:rPr>
              <a:t>The Catholic Response  - </a:t>
            </a:r>
            <a:r>
              <a:rPr lang="ar-EG" sz="1200" b="1" dirty="0">
                <a:solidFill>
                  <a:schemeClr val="bg1"/>
                </a:solidFill>
              </a:rPr>
              <a:t>مرد الكاثوليكون </a:t>
            </a:r>
            <a:r>
              <a:rPr lang="en-CA" sz="1100" b="1" dirty="0">
                <a:solidFill>
                  <a:schemeClr val="bg1"/>
                </a:solidFill>
              </a:rPr>
              <a:t>   </a:t>
            </a:r>
          </a:p>
          <a:p>
            <a:pPr algn="ctr"/>
            <a:r>
              <a:rPr lang="en-CA" sz="1000" b="1" dirty="0">
                <a:solidFill>
                  <a:schemeClr val="bg1"/>
                </a:solidFill>
              </a:rPr>
              <a:t> (</a:t>
            </a:r>
            <a:r>
              <a:rPr lang="en-CA" sz="900" b="1" dirty="0" err="1">
                <a:solidFill>
                  <a:schemeClr val="bg1"/>
                </a:solidFill>
              </a:rPr>
              <a:t>Apetjeek</a:t>
            </a:r>
            <a:r>
              <a:rPr lang="en-CA" sz="900" b="1" dirty="0">
                <a:solidFill>
                  <a:schemeClr val="bg1"/>
                </a:solidFill>
              </a:rPr>
              <a:t> </a:t>
            </a:r>
            <a:r>
              <a:rPr lang="en-CA" sz="900" b="1" dirty="0" err="1">
                <a:solidFill>
                  <a:schemeClr val="bg1"/>
                </a:solidFill>
              </a:rPr>
              <a:t>Evol</a:t>
            </a:r>
            <a:r>
              <a:rPr lang="en-CA" sz="900" b="1" dirty="0">
                <a:solidFill>
                  <a:schemeClr val="bg1"/>
                </a:solidFill>
              </a:rPr>
              <a:t> -</a:t>
            </a:r>
            <a:r>
              <a:rPr lang="en-CA" sz="1200" b="1" dirty="0">
                <a:solidFill>
                  <a:schemeClr val="bg1"/>
                </a:solidFill>
              </a:rPr>
              <a:t> </a:t>
            </a:r>
            <a:r>
              <a:rPr lang="en-CA" sz="1200" b="1" dirty="0" err="1">
                <a:solidFill>
                  <a:schemeClr val="bg1"/>
                </a:solidFill>
                <a:latin typeface="Coptic" pitchFamily="2" charset="0"/>
              </a:rPr>
              <a:t>Apetj</a:t>
            </a:r>
            <a:r>
              <a:rPr lang="en-CA" sz="1200" b="1" dirty="0">
                <a:solidFill>
                  <a:schemeClr val="bg1"/>
                </a:solidFill>
                <a:latin typeface="Coptic" pitchFamily="2" charset="0"/>
              </a:rPr>
              <a:t>/k </a:t>
            </a:r>
            <a:r>
              <a:rPr lang="en-CA" sz="1200" b="1" dirty="0" err="1">
                <a:solidFill>
                  <a:schemeClr val="bg1"/>
                </a:solidFill>
                <a:latin typeface="Coptic" pitchFamily="2" charset="0"/>
              </a:rPr>
              <a:t>e~bol</a:t>
            </a:r>
            <a:r>
              <a:rPr lang="en-CA" sz="900" b="1" dirty="0">
                <a:solidFill>
                  <a:schemeClr val="bg1"/>
                </a:solidFill>
                <a:latin typeface="Coptic" pitchFamily="2" charset="0"/>
              </a:rPr>
              <a:t> - </a:t>
            </a:r>
            <a:r>
              <a:rPr lang="ar-EG" sz="900" b="1" dirty="0">
                <a:solidFill>
                  <a:schemeClr val="bg1"/>
                </a:solidFill>
              </a:rPr>
              <a:t>آ بيت جيك إيفول</a:t>
            </a:r>
            <a:r>
              <a:rPr lang="en-CA" sz="900" b="1" dirty="0">
                <a:solidFill>
                  <a:schemeClr val="bg1"/>
                </a:solidFill>
              </a:rPr>
              <a:t>)</a:t>
            </a:r>
            <a:endParaRPr lang="en-CA" sz="1000" b="1" dirty="0">
              <a:solidFill>
                <a:schemeClr val="bg1"/>
              </a:solidFill>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7026" name="Rectangle 2"/>
          <p:cNvSpPr>
            <a:spLocks noChangeArrowheads="1"/>
          </p:cNvSpPr>
          <p:nvPr/>
        </p:nvSpPr>
        <p:spPr bwMode="auto">
          <a:xfrm>
            <a:off x="4464050" y="0"/>
            <a:ext cx="180975" cy="579438"/>
          </a:xfrm>
          <a:prstGeom prst="rect">
            <a:avLst/>
          </a:prstGeom>
          <a:noFill/>
          <a:ln w="9525">
            <a:noFill/>
            <a:miter lim="800000"/>
            <a:headEnd/>
            <a:tailEnd/>
          </a:ln>
          <a:effectLst/>
        </p:spPr>
        <p:txBody>
          <a:bodyPr wrap="none" lIns="90000" tIns="46800" rIns="90000" bIns="46800">
            <a:spAutoFit/>
          </a:bodyPr>
          <a:lstStyle/>
          <a:p>
            <a:pPr algn="ctr" eaLnBrk="0" hangingPunct="0"/>
            <a:endParaRPr lang="en-CA" sz="3200" b="1">
              <a:solidFill>
                <a:srgbClr val="CC0000"/>
              </a:solidFill>
              <a:latin typeface="Times New Roman" pitchFamily="18" charset="0"/>
            </a:endParaRPr>
          </a:p>
        </p:txBody>
      </p:sp>
      <p:sp>
        <p:nvSpPr>
          <p:cNvPr id="257027"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a:spcBef>
                <a:spcPct val="50000"/>
              </a:spcBef>
            </a:pPr>
            <a:r>
              <a:rPr lang="en-US" sz="4000">
                <a:solidFill>
                  <a:schemeClr val="bg1"/>
                </a:solidFill>
              </a:rPr>
              <a:t>THE CATHOLIC EPISTLE</a:t>
            </a:r>
          </a:p>
        </p:txBody>
      </p:sp>
      <p:pic>
        <p:nvPicPr>
          <p:cNvPr id="257028" name="Picture 4" descr="earth"/>
          <p:cNvPicPr>
            <a:picLocks noChangeAspect="1" noChangeArrowheads="1"/>
          </p:cNvPicPr>
          <p:nvPr/>
        </p:nvPicPr>
        <p:blipFill>
          <a:blip r:embed="rId3"/>
          <a:srcRect/>
          <a:stretch>
            <a:fillRect/>
          </a:stretch>
        </p:blipFill>
        <p:spPr bwMode="auto">
          <a:xfrm>
            <a:off x="2771775" y="1917700"/>
            <a:ext cx="3752850" cy="3816350"/>
          </a:xfrm>
          <a:prstGeom prst="rect">
            <a:avLst/>
          </a:prstGeom>
          <a:noFill/>
        </p:spPr>
      </p:pic>
    </p:spTree>
  </p:cSld>
  <p:clrMapOvr>
    <a:masterClrMapping/>
  </p:clrMapOvr>
  <p:transition/>
</p:sld>
</file>

<file path=ppt/slides/slide2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21582" name="Group 78"/>
          <p:cNvGraphicFramePr>
            <a:graphicFrameLocks noGrp="1"/>
          </p:cNvGraphicFramePr>
          <p:nvPr/>
        </p:nvGraphicFramePr>
        <p:xfrm>
          <a:off x="76200" y="0"/>
          <a:ext cx="9067800" cy="6781800"/>
        </p:xfrm>
        <a:graphic>
          <a:graphicData uri="http://schemas.openxmlformats.org/drawingml/2006/table">
            <a:tbl>
              <a:tblPr/>
              <a:tblGrid>
                <a:gridCol w="4419600">
                  <a:extLst>
                    <a:ext uri="{9D8B030D-6E8A-4147-A177-3AD203B41FA5}">
                      <a16:colId xmlns:a16="http://schemas.microsoft.com/office/drawing/2014/main" val="20000"/>
                    </a:ext>
                  </a:extLst>
                </a:gridCol>
                <a:gridCol w="4648200">
                  <a:extLst>
                    <a:ext uri="{9D8B030D-6E8A-4147-A177-3AD203B41FA5}">
                      <a16:colId xmlns:a16="http://schemas.microsoft.com/office/drawing/2014/main" val="20001"/>
                    </a:ext>
                  </a:extLst>
                </a:gridCol>
              </a:tblGrid>
              <a:tr h="17526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00"/>
                          </a:solidFill>
                          <a:effectLst/>
                          <a:latin typeface="Arial" charset="0"/>
                          <a:cs typeface="Arial" charset="0"/>
                        </a:rPr>
                        <a:t>الكاثوليكون من رسالة يوحنا الأولى</a:t>
                      </a:r>
                      <a:r>
                        <a:rPr kumimoji="0" lang="en-CA" sz="3600" b="0" i="0" u="sng" strike="noStrike" cap="none" normalizeH="0" baseline="0">
                          <a:ln>
                            <a:noFill/>
                          </a:ln>
                          <a:solidFill>
                            <a:srgbClr val="FF9900"/>
                          </a:solidFill>
                          <a:effectLst/>
                          <a:latin typeface="Arial" charset="0"/>
                          <a:cs typeface="Arial" charset="0"/>
                        </a:rPr>
                        <a:t> </a:t>
                      </a:r>
                      <a:r>
                        <a:rPr kumimoji="0" lang="en-US" sz="3600" b="0" i="0" u="sng" strike="noStrike" cap="none" normalizeH="0" baseline="0">
                          <a:ln>
                            <a:noFill/>
                          </a:ln>
                          <a:solidFill>
                            <a:srgbClr val="FF9900"/>
                          </a:solidFill>
                          <a:effectLst/>
                          <a:latin typeface="Arial" charset="0"/>
                          <a:cs typeface="Arial" charset="0"/>
                        </a:rPr>
                        <a:t>3 : 1- 11  </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أُنُظروا أيَّة محبَّةٍ أعطاها لناَ الآبُ حتَّى نُدعَى أبناءَ اللـهِ! وإنَّنا نحنُ كذلك، من أجل هذا لا يَعرفُنا العالم، لأنَّهُ لا يعرفهُ. </a:t>
                      </a:r>
                      <a:endParaRPr kumimoji="0" lang="ar-SA"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5029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00"/>
                          </a:solidFill>
                          <a:effectLst/>
                          <a:latin typeface="Arial" charset="0"/>
                          <a:cs typeface="Arial" charset="0"/>
                        </a:rPr>
                        <a:t>1 John 3:1-11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Behold what manner of love the Father has bestowed on us, that we should be called children of God! Therefore the world does not know us, because it did not know Him.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00"/>
                          </a:solidFill>
                          <a:effectLst/>
                          <a:latin typeface="Arial" charset="0"/>
                          <a:cs typeface="Arial" charset="0"/>
                        </a:rPr>
                        <a:t>1 Jean 3:1-11</a:t>
                      </a:r>
                      <a:endParaRPr kumimoji="0" lang="fr-FR" sz="3200" b="0" i="0" u="sng"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Voyez, quel amour le Père nous a donné, puisque nous sommes appelés enfants de Dieu ! Et nous le sommes. Voici pourquoi le monde ne nous connaît pas : c’est qu’il ne l’a pas connu.</a:t>
                      </a:r>
                      <a:endParaRPr kumimoji="0" lang="en-CA"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1583" name="Rectangle 79"/>
          <p:cNvSpPr>
            <a:spLocks noGrp="1" noChangeArrowheads="1"/>
          </p:cNvSpPr>
          <p:nvPr>
            <p:ph type="ctrTitle"/>
          </p:nvPr>
        </p:nvSpPr>
        <p:spPr/>
        <p:txBody>
          <a:bodyPr/>
          <a:lstStyle/>
          <a:p>
            <a:r>
              <a:rPr lang="en-US" dirty="0"/>
              <a:t>1c</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222237" name="Group 29"/>
          <p:cNvGraphicFramePr>
            <a:graphicFrameLocks noGrp="1"/>
          </p:cNvGraphicFramePr>
          <p:nvPr/>
        </p:nvGraphicFramePr>
        <p:xfrm>
          <a:off x="76200" y="88900"/>
          <a:ext cx="9067800" cy="6770880"/>
        </p:xfrm>
        <a:graphic>
          <a:graphicData uri="http://schemas.openxmlformats.org/drawingml/2006/table">
            <a:tbl>
              <a:tblPr/>
              <a:tblGrid>
                <a:gridCol w="4191000">
                  <a:extLst>
                    <a:ext uri="{9D8B030D-6E8A-4147-A177-3AD203B41FA5}">
                      <a16:colId xmlns:a16="http://schemas.microsoft.com/office/drawing/2014/main" val="20000"/>
                    </a:ext>
                  </a:extLst>
                </a:gridCol>
                <a:gridCol w="4876800">
                  <a:extLst>
                    <a:ext uri="{9D8B030D-6E8A-4147-A177-3AD203B41FA5}">
                      <a16:colId xmlns:a16="http://schemas.microsoft.com/office/drawing/2014/main" val="20001"/>
                    </a:ext>
                  </a:extLst>
                </a:gridCol>
              </a:tblGrid>
              <a:tr h="14351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يا أحبَّائي، الآنَ نحنُ أولادُ اللـهِ، ولم يُظهَرْ بَعدُ ماذا سنكونُ. ولكن نعلمُ أنَّهُ إذا أُظهِرَ نكُونُ مِثلهُ، لأنَّنا سنراهُ كمَا هو. وكُلُّ مَن عندهُ هذا الرَّجاءُ بهِ، يُطَهِّرُ نَفسهُ كما أنَّ ذاكَ طاهرٌ.</a:t>
                      </a:r>
                    </a:p>
                  </a:txBody>
                  <a:tcPr marL="108000" marR="108000" marT="46800" marB="46800" horzOverflow="overflow">
                    <a:lnL cap="flat">
                      <a:noFill/>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67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Beloved, now we are children of God; and it has not yet been revealed what we shall be, but we know that when He is revealed, we shall be like Him, for we shall see Him as He is. 3 And everyone who has this hope in Him purifies himself, just as He is pure.</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 Bien–aimés, nous sommes maintenant enfants de Dieu, et ce que nous serons n’a pas encore été manifesté ; mais nous savons que lorsqu’il sera manifesté, nous serons semblables à lui, parce que nous le verrons tel qu’il est. 3 Quiconque a cette espérance en lui se purifie, comme lui (le Seigneur) est pur.</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22583" name="Group 55"/>
          <p:cNvGraphicFramePr>
            <a:graphicFrameLocks noGrp="1"/>
          </p:cNvGraphicFramePr>
          <p:nvPr/>
        </p:nvGraphicFramePr>
        <p:xfrm>
          <a:off x="0" y="76200"/>
          <a:ext cx="9144000" cy="6862065"/>
        </p:xfrm>
        <a:graphic>
          <a:graphicData uri="http://schemas.openxmlformats.org/drawingml/2006/table">
            <a:tbl>
              <a:tblPr/>
              <a:tblGrid>
                <a:gridCol w="4267200">
                  <a:extLst>
                    <a:ext uri="{9D8B030D-6E8A-4147-A177-3AD203B41FA5}">
                      <a16:colId xmlns:a16="http://schemas.microsoft.com/office/drawing/2014/main" val="20000"/>
                    </a:ext>
                  </a:extLst>
                </a:gridCol>
                <a:gridCol w="4876800">
                  <a:extLst>
                    <a:ext uri="{9D8B030D-6E8A-4147-A177-3AD203B41FA5}">
                      <a16:colId xmlns:a16="http://schemas.microsoft.com/office/drawing/2014/main" val="20001"/>
                    </a:ext>
                  </a:extLst>
                </a:gridCol>
              </a:tblGrid>
              <a:tr h="14478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كُلُّ مَن يصنعُ الخطيَّةَ يصنعُ التَّعدِّي أيضاً. لأنَّ الخطيَّةُ هيَ التَّعدِّي. وتَعلمونَ أنَّ ذاكَ أُظهِرَ لكي يَرفعَ خطايانا، وليسَ فيهِ خطيَّةٌ. كُلُّ مَن يَثبتُ فيهِ لا يُخطئُ. وكُلُّ من يصنع الخطيَّة لم يَنظرهُ ولا عَرفهُ.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53054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Whoever commits sin also commits lawlessness, and sin is lawlessness. 5 And you know that He was manifested to take away our sins, and in Him there is no sin. 6 Whoever abides in Him does not sin. Whoever sins has neither seen Him nor known Him.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Quiconque commet le péché, commet aussi une violation de la loi, et le péché, c’est la violation de la loi. 5 Or, vous le savez, lui (le Seigneur) est apparu pour ôter les péchés ; et il n’y a pas de péché en lui. 6  Quiconque demeure en lui ne pèche pas ; quiconque pèche ne l’a pas vu et ne l’a pas connu.</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23605" name="Group 53"/>
          <p:cNvGraphicFramePr>
            <a:graphicFrameLocks noGrp="1"/>
          </p:cNvGraphicFramePr>
          <p:nvPr/>
        </p:nvGraphicFramePr>
        <p:xfrm>
          <a:off x="0" y="76200"/>
          <a:ext cx="9144000" cy="6770880"/>
        </p:xfrm>
        <a:graphic>
          <a:graphicData uri="http://schemas.openxmlformats.org/drawingml/2006/table">
            <a:tbl>
              <a:tblPr/>
              <a:tblGrid>
                <a:gridCol w="4648200">
                  <a:extLst>
                    <a:ext uri="{9D8B030D-6E8A-4147-A177-3AD203B41FA5}">
                      <a16:colId xmlns:a16="http://schemas.microsoft.com/office/drawing/2014/main" val="20000"/>
                    </a:ext>
                  </a:extLst>
                </a:gridCol>
                <a:gridCol w="4495800">
                  <a:extLst>
                    <a:ext uri="{9D8B030D-6E8A-4147-A177-3AD203B41FA5}">
                      <a16:colId xmlns:a16="http://schemas.microsoft.com/office/drawing/2014/main" val="20001"/>
                    </a:ext>
                  </a:extLst>
                </a:gridCol>
              </a:tblGrid>
              <a:tr h="6858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أيُّها الأولادُ، لا يُضِلَّكُم أحدٌ. مَن يصنعُ البرَّ فهو بارٌّ، كما أنَّ ذاك بارٌّ. مَن يفعلُ الخطيَّةَ فهو مِن الشَّيطان. لأنَّ الشَّيطان مِن البدءِ يُخطئُ. لأجل هذا أُظهِرَ ابنُ اللـهِ لكي يَنقُضَ أعمَال الشَّيطانَ. </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98316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Little children, let no one deceive you. He who practices righteousness is righteous, just as He is righteous. 8 He who sins is of the devil, for the devil has sinned from the beginning. For this purpose the Son of God was manifested, that He might destroy the works of the devil.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Petits enfants, que personne ne vous séduise. Celui qui pratique la justice est juste, comme lui (le Seigneur) est juste. 8 Celui qui commet le péché est du diable, car le diable pèche dès le commencement. Le Fils de Dieu est apparu, afin de détruire les œuvres du diable.</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223274" name="Group 42"/>
          <p:cNvGraphicFramePr>
            <a:graphicFrameLocks noGrp="1"/>
          </p:cNvGraphicFramePr>
          <p:nvPr/>
        </p:nvGraphicFramePr>
        <p:xfrm>
          <a:off x="76200" y="76200"/>
          <a:ext cx="9067800" cy="6629400"/>
        </p:xfrm>
        <a:graphic>
          <a:graphicData uri="http://schemas.openxmlformats.org/drawingml/2006/table">
            <a:tbl>
              <a:tblPr/>
              <a:tblGrid>
                <a:gridCol w="4267200">
                  <a:extLst>
                    <a:ext uri="{9D8B030D-6E8A-4147-A177-3AD203B41FA5}">
                      <a16:colId xmlns:a16="http://schemas.microsoft.com/office/drawing/2014/main" val="20000"/>
                    </a:ext>
                  </a:extLst>
                </a:gridCol>
                <a:gridCol w="4800600">
                  <a:extLst>
                    <a:ext uri="{9D8B030D-6E8A-4147-A177-3AD203B41FA5}">
                      <a16:colId xmlns:a16="http://schemas.microsoft.com/office/drawing/2014/main" val="20001"/>
                    </a:ext>
                  </a:extLst>
                </a:gridCol>
              </a:tblGrid>
              <a:tr h="18288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400" b="0" i="0" u="none" strike="noStrike" cap="none" normalizeH="0" baseline="0">
                          <a:ln>
                            <a:noFill/>
                          </a:ln>
                          <a:solidFill>
                            <a:schemeClr val="bg1"/>
                          </a:solidFill>
                          <a:effectLst/>
                          <a:latin typeface="Arial" charset="0"/>
                          <a:cs typeface="Arial" charset="0"/>
                        </a:rPr>
                        <a:t>كُلُّ مَن وُلِدَ مِن اللهِ لا يفعلُ خطيَّةً، لأنَّ زَرعَهُ ثابتٌ فيهِ، ولا يستطيعُ أن يُخطئ لأنَّهُ مَولودٌ من اللـهِ. بهذا أولادُ اللـهِ ظاهرونَ وأولادُ الشَّيطان. </a:t>
                      </a:r>
                      <a:endParaRPr kumimoji="0" lang="en-US" sz="34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8006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 9 Whoever has been born of God does not sin, for His seed remains in him; and he cannot sin, because he has been born of God. 10 In this the children of God and the children of the devil are manifest:</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9 Quiconque est né de Dieu ne commet pas le péché, parce que la semence de Dieu demeure en lui, et il ne peut pécher, puisqu’il est né de Dieu.10 C’est par là que se manifestent les enfants de Dieu et les enfants du diable.</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91170" name="Group 34"/>
          <p:cNvGraphicFramePr>
            <a:graphicFrameLocks noGrp="1"/>
          </p:cNvGraphicFramePr>
          <p:nvPr/>
        </p:nvGraphicFramePr>
        <p:xfrm>
          <a:off x="76200" y="152400"/>
          <a:ext cx="8991600" cy="6477000"/>
        </p:xfrm>
        <a:graphic>
          <a:graphicData uri="http://schemas.openxmlformats.org/drawingml/2006/table">
            <a:tbl>
              <a:tblPr/>
              <a:tblGrid>
                <a:gridCol w="4495800">
                  <a:extLst>
                    <a:ext uri="{9D8B030D-6E8A-4147-A177-3AD203B41FA5}">
                      <a16:colId xmlns:a16="http://schemas.microsoft.com/office/drawing/2014/main" val="20000"/>
                    </a:ext>
                  </a:extLst>
                </a:gridCol>
                <a:gridCol w="4495800">
                  <a:extLst>
                    <a:ext uri="{9D8B030D-6E8A-4147-A177-3AD203B41FA5}">
                      <a16:colId xmlns:a16="http://schemas.microsoft.com/office/drawing/2014/main" val="20001"/>
                    </a:ext>
                  </a:extLst>
                </a:gridCol>
              </a:tblGrid>
              <a:tr h="18288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400" b="0" i="0" u="none" strike="noStrike" cap="none" normalizeH="0" baseline="0">
                          <a:ln>
                            <a:noFill/>
                          </a:ln>
                          <a:solidFill>
                            <a:schemeClr val="bg1"/>
                          </a:solidFill>
                          <a:effectLst/>
                          <a:latin typeface="Arial" charset="0"/>
                          <a:cs typeface="Arial" charset="0"/>
                        </a:rPr>
                        <a:t>كُلُّ من لا يفعلُ البرَّ فليسَ من اللـهِ، وكذا مَن لا يُحبُّ أخاهُ.</a:t>
                      </a:r>
                      <a:r>
                        <a:rPr kumimoji="0" lang="ar-EG" sz="34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لأنَّ هذا هو الوعد الذي سمِعتُموهُ من البدءِ: أن تُحِبُّوا بعضُكم بعضاً.</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Whoever does not practice righteousness is not of God, nor is he who does not love his brother.11 For this is the message that you heard from the beginning, that we should love one another,.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Quiconque ne pratique pas la justice n’est pas de Dieu, non plus que celui qui n’aime pas son frère. 11 Voici le message que vous avez entendu dès le commencement : Aimons nous les uns les autres ;</a:t>
                      </a:r>
                      <a:endParaRPr kumimoji="0" lang="en-CA" sz="36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9074" name="Rectangle 2"/>
          <p:cNvSpPr>
            <a:spLocks noChangeArrowheads="1"/>
          </p:cNvSpPr>
          <p:nvPr/>
        </p:nvSpPr>
        <p:spPr bwMode="auto">
          <a:xfrm>
            <a:off x="323850" y="260350"/>
            <a:ext cx="8569325" cy="5327650"/>
          </a:xfrm>
          <a:prstGeom prst="rect">
            <a:avLst/>
          </a:prstGeom>
          <a:noFill/>
          <a:ln w="9525">
            <a:noFill/>
            <a:miter lim="800000"/>
            <a:headEnd/>
            <a:tailEnd/>
          </a:ln>
          <a:effectLst/>
        </p:spPr>
        <p:txBody>
          <a:bodyPr>
            <a:spAutoFit/>
          </a:bodyPr>
          <a:lstStyle/>
          <a:p>
            <a:pPr algn="ctr" rtl="1"/>
            <a:r>
              <a:rPr lang="en-US" sz="2800">
                <a:solidFill>
                  <a:srgbClr val="FF9900"/>
                </a:solidFill>
              </a:rPr>
              <a:t>Do not love the world, nor the things which are in the world. The world shall pass away and all its desires; but he who does the will of God shall abide forever. Amen.</a:t>
            </a:r>
          </a:p>
          <a:p>
            <a:pPr algn="ctr" rtl="1"/>
            <a:endParaRPr lang="en-US" sz="2800">
              <a:solidFill>
                <a:srgbClr val="FF9900"/>
              </a:solidFill>
            </a:endParaRPr>
          </a:p>
          <a:p>
            <a:pPr algn="ctr" rtl="1"/>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CA" sz="2800">
              <a:solidFill>
                <a:srgbClr val="FF9900"/>
              </a:solidFill>
            </a:endParaRPr>
          </a:p>
          <a:p>
            <a:pPr algn="ctr">
              <a:lnSpc>
                <a:spcPct val="85000"/>
              </a:lnSpc>
              <a:spcBef>
                <a:spcPct val="50000"/>
              </a:spcBef>
            </a:pPr>
            <a:endParaRPr lang="fr-CA" sz="2800">
              <a:solidFill>
                <a:srgbClr val="FF9900"/>
              </a:solidFill>
            </a:endParaRPr>
          </a:p>
          <a:p>
            <a:pPr algn="ctr">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5" name="Picture 3" descr="pointing"/>
          <p:cNvPicPr>
            <a:picLocks noChangeAspect="1" noChangeArrowheads="1"/>
          </p:cNvPicPr>
          <p:nvPr/>
        </p:nvPicPr>
        <p:blipFill>
          <a:blip r:embed="rId3"/>
          <a:srcRect/>
          <a:stretch>
            <a:fillRect/>
          </a:stretch>
        </p:blipFill>
        <p:spPr bwMode="auto">
          <a:xfrm>
            <a:off x="4115240" y="6064819"/>
            <a:ext cx="1252800" cy="636037"/>
          </a:xfrm>
          <a:prstGeom prst="rect">
            <a:avLst/>
          </a:prstGeom>
          <a:noFill/>
        </p:spPr>
      </p:pic>
      <p:sp>
        <p:nvSpPr>
          <p:cNvPr id="6" name="Text Box 4">
            <a:hlinkClick r:id="" action="ppaction://macro?name=backToPraxis"/>
          </p:cNvPr>
          <p:cNvSpPr txBox="1">
            <a:spLocks noChangeArrowheads="1"/>
          </p:cNvSpPr>
          <p:nvPr/>
        </p:nvSpPr>
        <p:spPr bwMode="auto">
          <a:xfrm>
            <a:off x="5357818" y="6072206"/>
            <a:ext cx="3709982" cy="681951"/>
          </a:xfrm>
          <a:prstGeom prst="rect">
            <a:avLst/>
          </a:prstGeom>
          <a:solidFill>
            <a:schemeClr val="accent1"/>
          </a:solidFill>
          <a:ln w="57150" cmpd="thickThin">
            <a:solidFill>
              <a:schemeClr val="tx1"/>
            </a:solidFill>
            <a:miter lim="800000"/>
            <a:headEnd/>
            <a:tailEnd/>
          </a:ln>
        </p:spPr>
        <p:txBody>
          <a:bodyPr wrap="square">
            <a:spAutoFit/>
          </a:bodyPr>
          <a:lstStyle/>
          <a:p>
            <a:pPr>
              <a:lnSpc>
                <a:spcPct val="90000"/>
              </a:lnSpc>
            </a:pPr>
            <a:r>
              <a:rPr lang="en-CA" sz="1800" b="1" dirty="0"/>
              <a:t>Continue to 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0098" name="Rectangle 2"/>
          <p:cNvSpPr>
            <a:spLocks noGrp="1" noChangeArrowheads="1"/>
          </p:cNvSpPr>
          <p:nvPr>
            <p:ph type="title" idx="4294967295"/>
          </p:nvPr>
        </p:nvSpPr>
        <p:spPr>
          <a:xfrm>
            <a:off x="762000" y="1773238"/>
            <a:ext cx="7772400" cy="3048000"/>
          </a:xfrm>
          <a:noFill/>
          <a:ln/>
        </p:spPr>
        <p:txBody>
          <a:bodyPr/>
          <a:lstStyle/>
          <a:p>
            <a:r>
              <a:rPr lang="en-AU" sz="4000" i="1">
                <a:solidFill>
                  <a:schemeClr val="bg1"/>
                </a:solidFill>
              </a:rPr>
              <a:t>The Acts of our fathers, the apostles, may their blessings be with us.  Amen.</a:t>
            </a:r>
          </a:p>
        </p:txBody>
      </p:sp>
      <p:sp>
        <p:nvSpPr>
          <p:cNvPr id="260099"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a:spcBef>
                <a:spcPct val="50000"/>
              </a:spcBef>
            </a:pPr>
            <a:r>
              <a:rPr lang="en-US" sz="4000">
                <a:solidFill>
                  <a:schemeClr val="bg1"/>
                </a:solidFill>
              </a:rPr>
              <a:t>THE PRAXIS</a:t>
            </a:r>
          </a:p>
        </p:txBody>
      </p:sp>
      <p:pic>
        <p:nvPicPr>
          <p:cNvPr id="260100" name="Picture 4" descr="St John the Apostle"/>
          <p:cNvPicPr>
            <a:picLocks noChangeAspect="1" noChangeArrowheads="1"/>
          </p:cNvPicPr>
          <p:nvPr/>
        </p:nvPicPr>
        <p:blipFill>
          <a:blip r:embed="rId3"/>
          <a:srcRect/>
          <a:stretch>
            <a:fillRect/>
          </a:stretch>
        </p:blipFill>
        <p:spPr bwMode="auto">
          <a:xfrm>
            <a:off x="6096000" y="4572000"/>
            <a:ext cx="1395413" cy="1828800"/>
          </a:xfrm>
          <a:prstGeom prst="rect">
            <a:avLst/>
          </a:prstGeom>
          <a:noFill/>
        </p:spPr>
      </p:pic>
      <p:pic>
        <p:nvPicPr>
          <p:cNvPr id="260101" name="Picture 5" descr="St Peter the Apostle"/>
          <p:cNvPicPr>
            <a:picLocks noChangeAspect="1" noChangeArrowheads="1"/>
          </p:cNvPicPr>
          <p:nvPr/>
        </p:nvPicPr>
        <p:blipFill>
          <a:blip r:embed="rId4"/>
          <a:srcRect/>
          <a:stretch>
            <a:fillRect/>
          </a:stretch>
        </p:blipFill>
        <p:spPr bwMode="auto">
          <a:xfrm>
            <a:off x="1371600" y="4572000"/>
            <a:ext cx="1401763" cy="1828800"/>
          </a:xfrm>
          <a:prstGeom prst="rect">
            <a:avLst/>
          </a:prstGeom>
          <a:noFill/>
        </p:spPr>
      </p:pic>
    </p:spTree>
  </p:cSld>
  <p:clrMapOvr>
    <a:masterClrMapping/>
  </p:clrMapOvr>
  <p:transition/>
</p:sld>
</file>

<file path=ppt/slides/slide3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28737" name="Group 65"/>
          <p:cNvGraphicFramePr>
            <a:graphicFrameLocks noGrp="1"/>
          </p:cNvGraphicFramePr>
          <p:nvPr/>
        </p:nvGraphicFramePr>
        <p:xfrm>
          <a:off x="76200" y="0"/>
          <a:ext cx="9067800" cy="6457950"/>
        </p:xfrm>
        <a:graphic>
          <a:graphicData uri="http://schemas.openxmlformats.org/drawingml/2006/table">
            <a:tbl>
              <a:tblPr/>
              <a:tblGrid>
                <a:gridCol w="4572000">
                  <a:extLst>
                    <a:ext uri="{9D8B030D-6E8A-4147-A177-3AD203B41FA5}">
                      <a16:colId xmlns:a16="http://schemas.microsoft.com/office/drawing/2014/main" val="20000"/>
                    </a:ext>
                  </a:extLst>
                </a:gridCol>
                <a:gridCol w="4495800">
                  <a:extLst>
                    <a:ext uri="{9D8B030D-6E8A-4147-A177-3AD203B41FA5}">
                      <a16:colId xmlns:a16="http://schemas.microsoft.com/office/drawing/2014/main" val="20001"/>
                    </a:ext>
                  </a:extLst>
                </a:gridCol>
              </a:tblGrid>
              <a:tr h="16764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2800" b="0" i="0" u="sng" strike="noStrike" cap="none" normalizeH="0" baseline="0">
                          <a:ln>
                            <a:noFill/>
                          </a:ln>
                          <a:solidFill>
                            <a:srgbClr val="FF9900"/>
                          </a:solidFill>
                          <a:effectLst/>
                          <a:latin typeface="Arial" charset="0"/>
                          <a:cs typeface="Arial" charset="0"/>
                        </a:rPr>
                        <a:t>الإبركسيس فصل من أعمال آبائنا الرسل الأطهار ( 14 : 24ـ</a:t>
                      </a:r>
                      <a:r>
                        <a:rPr kumimoji="0" lang="en-CA" sz="2800" b="0" i="0" u="sng" strike="noStrike" cap="none" normalizeH="0" baseline="0">
                          <a:ln>
                            <a:noFill/>
                          </a:ln>
                          <a:solidFill>
                            <a:srgbClr val="FF9900"/>
                          </a:solidFill>
                          <a:effectLst/>
                          <a:latin typeface="Arial" charset="0"/>
                          <a:cs typeface="Arial" charset="0"/>
                        </a:rPr>
                        <a:t> </a:t>
                      </a:r>
                      <a:r>
                        <a:rPr kumimoji="0" lang="ar-SA" sz="2800" b="0" i="0" u="sng" strike="noStrike" cap="none" normalizeH="0" baseline="0">
                          <a:ln>
                            <a:noFill/>
                          </a:ln>
                          <a:solidFill>
                            <a:srgbClr val="FF9900"/>
                          </a:solidFill>
                          <a:effectLst/>
                          <a:latin typeface="Arial" charset="0"/>
                          <a:cs typeface="Arial" charset="0"/>
                        </a:rPr>
                        <a:t>15</a:t>
                      </a:r>
                      <a:r>
                        <a:rPr kumimoji="0" lang="en-CA" sz="2800" b="0" i="0" u="sng" strike="noStrike" cap="none" normalizeH="0" baseline="0">
                          <a:ln>
                            <a:noFill/>
                          </a:ln>
                          <a:solidFill>
                            <a:srgbClr val="FF9900"/>
                          </a:solidFill>
                          <a:effectLst/>
                          <a:latin typeface="Arial" charset="0"/>
                          <a:cs typeface="Arial" charset="0"/>
                        </a:rPr>
                        <a:t> </a:t>
                      </a:r>
                      <a:r>
                        <a:rPr kumimoji="0" lang="ar-SA" sz="2800" b="0" i="0" u="sng" strike="noStrike" cap="none" normalizeH="0" baseline="0">
                          <a:ln>
                            <a:noFill/>
                          </a:ln>
                          <a:solidFill>
                            <a:srgbClr val="FF9900"/>
                          </a:solidFill>
                          <a:effectLst/>
                          <a:latin typeface="Arial" charset="0"/>
                          <a:cs typeface="Arial" charset="0"/>
                        </a:rPr>
                        <a:t>ـ </a:t>
                      </a:r>
                      <a:r>
                        <a:rPr kumimoji="0" lang="ar-EG" sz="2800" b="0" i="0" u="sng" strike="noStrike" cap="none" normalizeH="0" baseline="0">
                          <a:ln>
                            <a:noFill/>
                          </a:ln>
                          <a:solidFill>
                            <a:srgbClr val="FF9900"/>
                          </a:solidFill>
                          <a:effectLst/>
                          <a:latin typeface="Arial" charset="0"/>
                          <a:cs typeface="Arial" charset="0"/>
                        </a:rPr>
                        <a:t>3</a:t>
                      </a:r>
                      <a:r>
                        <a:rPr kumimoji="0" lang="ar-SA" sz="2800" b="0" i="0" u="sng" strike="noStrike" cap="none" normalizeH="0" baseline="0">
                          <a:ln>
                            <a:noFill/>
                          </a:ln>
                          <a:solidFill>
                            <a:srgbClr val="FF9900"/>
                          </a:solidFill>
                          <a:effectLst/>
                          <a:latin typeface="Arial" charset="0"/>
                          <a:cs typeface="Arial" charset="0"/>
                        </a:rPr>
                        <a:t> )</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ولمَّا اجتازا في بيسيديَّة أتيا إلى بمفيليَّة. وتكلَّما بالكلمةِ في بَرجَةَ، ثُمَّ نزلا إلى أتَّاليَةِ. ومن هناك أقلعا إلى أنطاكية،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7815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Acts 14:24-15:3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24 And after they had passed through Pisidia, they came to Pamphylia.  25 Now when they had preached the word in Perga, they went down to Attalia. 26 From there they sailed to Antioch,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sng" strike="noStrike" cap="none" normalizeH="0" baseline="0">
                          <a:ln>
                            <a:noFill/>
                          </a:ln>
                          <a:solidFill>
                            <a:srgbClr val="FF9900"/>
                          </a:solidFill>
                          <a:effectLst/>
                          <a:latin typeface="Arial" charset="0"/>
                          <a:cs typeface="Arial" charset="0"/>
                        </a:rPr>
                        <a:t>Actes 14:24-15:3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24 Ils traversèrent ensuite la Pisidie et vinrent en Pamphylie. 25 Après avoir annoncé la parole à Perge, ils descendirent à Attalie. 26 De là, ils s’embarquèrent pour Antioche,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8738" name="Rectangle 66"/>
          <p:cNvSpPr>
            <a:spLocks noGrp="1" noChangeArrowheads="1"/>
          </p:cNvSpPr>
          <p:nvPr>
            <p:ph type="ctrTitle"/>
          </p:nvPr>
        </p:nvSpPr>
        <p:spPr/>
        <p:txBody>
          <a:bodyPr/>
          <a:lstStyle/>
          <a:p>
            <a:r>
              <a:rPr lang="en-US"/>
              <a:t>1a</a:t>
            </a: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26676" name="Group 52"/>
          <p:cNvGraphicFramePr>
            <a:graphicFrameLocks noGrp="1"/>
          </p:cNvGraphicFramePr>
          <p:nvPr/>
        </p:nvGraphicFramePr>
        <p:xfrm>
          <a:off x="76200" y="76200"/>
          <a:ext cx="9067800" cy="6387403"/>
        </p:xfrm>
        <a:graphic>
          <a:graphicData uri="http://schemas.openxmlformats.org/drawingml/2006/table">
            <a:tbl>
              <a:tblPr/>
              <a:tblGrid>
                <a:gridCol w="4572000">
                  <a:extLst>
                    <a:ext uri="{9D8B030D-6E8A-4147-A177-3AD203B41FA5}">
                      <a16:colId xmlns:a16="http://schemas.microsoft.com/office/drawing/2014/main" val="20000"/>
                    </a:ext>
                  </a:extLst>
                </a:gridCol>
                <a:gridCol w="4495800">
                  <a:extLst>
                    <a:ext uri="{9D8B030D-6E8A-4147-A177-3AD203B41FA5}">
                      <a16:colId xmlns:a16="http://schemas.microsoft.com/office/drawing/2014/main" val="20001"/>
                    </a:ext>
                  </a:extLst>
                </a:gridCol>
              </a:tblGrid>
              <a:tr h="13716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حيثُ كانا قد أُسلِمَا  بنعمة اللـه للعمل الذي أكملاهُ.ولمَّا حضرا وجمعا الكنيسةَ، أخبرا بكُلِّ ما صنعَ اللـه معهما، وأنَّهُ فَتَحَ للوثنيين بابَ الإيمانِ.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83076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where they had been commended to the grace of God for the work which they had completed.27 Now when they had come and gathered the church together, they reported all that God had done with them, and that He had opened the door of faith to the Gentiles.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d’où ils avaient été recommandés à la grâce de Dieu pour l’oeuvre qu’ils venaient d’accomplir. 27 Après leur arrivée, ils réunirent l’Église et rapportèrent tout ce que Dieu avait fait avec eux, et comment il avait ouvert aux païens la porte de la foi.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224279" name="Group 23"/>
          <p:cNvGraphicFramePr>
            <a:graphicFrameLocks noGrp="1"/>
          </p:cNvGraphicFramePr>
          <p:nvPr/>
        </p:nvGraphicFramePr>
        <p:xfrm>
          <a:off x="0" y="0"/>
          <a:ext cx="9144000" cy="6430963"/>
        </p:xfrm>
        <a:graphic>
          <a:graphicData uri="http://schemas.openxmlformats.org/drawingml/2006/table">
            <a:tbl>
              <a:tblPr/>
              <a:tblGrid>
                <a:gridCol w="4343400">
                  <a:extLst>
                    <a:ext uri="{9D8B030D-6E8A-4147-A177-3AD203B41FA5}">
                      <a16:colId xmlns:a16="http://schemas.microsoft.com/office/drawing/2014/main" val="20000"/>
                    </a:ext>
                  </a:extLst>
                </a:gridCol>
                <a:gridCol w="4800600">
                  <a:extLst>
                    <a:ext uri="{9D8B030D-6E8A-4147-A177-3AD203B41FA5}">
                      <a16:colId xmlns:a16="http://schemas.microsoft.com/office/drawing/2014/main" val="20001"/>
                    </a:ext>
                  </a:extLst>
                </a:gridCol>
              </a:tblGrid>
              <a:tr h="16002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ومكثا هناك زماناً ليس بقليلٍ مع التَّلاميذِ. وانحدر قومٌ من اليهوديَّةِ، وكانوا يُعلِّمونَ الإخوة " إنْ لم تَخْتَتِنُوا حسبَ عادةِ موسى، لا يمكنُكُم أن تخلُصوا ". </a:t>
                      </a:r>
                      <a:endParaRPr kumimoji="0" lang="en-US" sz="3200" b="0" i="0" u="none" strike="noStrike" cap="none" normalizeH="0" baseline="0">
                        <a:ln>
                          <a:noFill/>
                        </a:ln>
                        <a:solidFill>
                          <a:schemeClr val="bg1"/>
                        </a:solidFill>
                        <a:effectLst/>
                        <a:latin typeface="Arial" charset="0"/>
                        <a:cs typeface="Arial" charset="0"/>
                      </a:endParaRPr>
                    </a:p>
                  </a:txBody>
                  <a:tcPr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830763">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28 So they stayed there a long time with the disciples.1 And certain men came down from Judea and taught the brethren, Unless you are circumcised according to the custom of Moses, you cannot be saved.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28  Et ils séjournèrent assez longtemps avec les disciples. 1 Quelques hommes, venus de la Judée, enseignaient les frères et disaient : Si vous ne vous faites pas circoncire selon la coutume de Moïse, vous ne pouvez être sauvés.</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27695" name="Group 47"/>
          <p:cNvGraphicFramePr>
            <a:graphicFrameLocks noGrp="1"/>
          </p:cNvGraphicFramePr>
          <p:nvPr/>
        </p:nvGraphicFramePr>
        <p:xfrm>
          <a:off x="0" y="76200"/>
          <a:ext cx="9144000" cy="6553200"/>
        </p:xfrm>
        <a:graphic>
          <a:graphicData uri="http://schemas.openxmlformats.org/drawingml/2006/table">
            <a:tbl>
              <a:tblPr/>
              <a:tblGrid>
                <a:gridCol w="4495800">
                  <a:extLst>
                    <a:ext uri="{9D8B030D-6E8A-4147-A177-3AD203B41FA5}">
                      <a16:colId xmlns:a16="http://schemas.microsoft.com/office/drawing/2014/main" val="20000"/>
                    </a:ext>
                  </a:extLst>
                </a:gridCol>
                <a:gridCol w="4648200">
                  <a:extLst>
                    <a:ext uri="{9D8B030D-6E8A-4147-A177-3AD203B41FA5}">
                      <a16:colId xmlns:a16="http://schemas.microsoft.com/office/drawing/2014/main" val="20001"/>
                    </a:ext>
                  </a:extLst>
                </a:gridCol>
              </a:tblGrid>
              <a:tr h="16764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فلمَّا حصل لبُولُس وبرنابا مُشاحنةٌ ليست بقليلةٍ معهُم، رتَّبوا أن يَصعدَ بُولُسُ وبرنابا وأُناسٌ آخرونَ منهُم إلى الرُّسُلِ والشيوخ الذين بأُورشليمَ لينظروا في هذه المُنازعة. </a:t>
                      </a:r>
                      <a:endParaRPr kumimoji="0" lang="en-US" sz="3200" b="0"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8768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Therefore, when Paul and Barnabas had no small dissension and dispute with them, they determined that Paul and Barnabas and certain others of them should go up to Jerusalem, to the apostles and elders, about this question.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  Après un vif débat et une violente discussion que Paul et Barnabas eurent avec eux, l’on décida que Paul et Barnabas et quelques autres des leurs monteraient à Jérusalem vers les apôtres et les anciens, à propos de cette question.</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97305" name="Group 25"/>
          <p:cNvGraphicFramePr>
            <a:graphicFrameLocks noGrp="1"/>
          </p:cNvGraphicFramePr>
          <p:nvPr/>
        </p:nvGraphicFramePr>
        <p:xfrm>
          <a:off x="0" y="0"/>
          <a:ext cx="9144000" cy="6186488"/>
        </p:xfrm>
        <a:graphic>
          <a:graphicData uri="http://schemas.openxmlformats.org/drawingml/2006/table">
            <a:tbl>
              <a:tblPr/>
              <a:tblGrid>
                <a:gridCol w="4572000">
                  <a:extLst>
                    <a:ext uri="{9D8B030D-6E8A-4147-A177-3AD203B41FA5}">
                      <a16:colId xmlns:a16="http://schemas.microsoft.com/office/drawing/2014/main" val="20000"/>
                    </a:ext>
                  </a:extLst>
                </a:gridCol>
                <a:gridCol w="4572000">
                  <a:extLst>
                    <a:ext uri="{9D8B030D-6E8A-4147-A177-3AD203B41FA5}">
                      <a16:colId xmlns:a16="http://schemas.microsoft.com/office/drawing/2014/main" val="20001"/>
                    </a:ext>
                  </a:extLst>
                </a:gridCol>
              </a:tblGrid>
              <a:tr h="14478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فهؤلاء بعد ما شيَّعتهُم الكنيسةُ اجتازوا في فينيقيةَ والسَّامرةِ يُخبرونَهُم برجوع الوثنيين، وكانوا يَصنعونَ سُروراً عظيماً لجميع الإخوة.</a:t>
                      </a:r>
                      <a:endParaRPr kumimoji="0" lang="en-US" sz="3200" b="0"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73868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So, being sent on their way by the church, they passed through Phoenicia and Samaria, describing the conversion of the Gentiles; and they caused great joy to all the brethren.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Eux donc, accompagnés par l’Église, traversèrent la Phénicie et la Samarie, en racontant en détail la conversion des païens, et en causant une grande joie à tous les frères.</a:t>
                      </a:r>
                      <a:endParaRPr kumimoji="0" lang="en-CA" sz="32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2146" name="Rectangle 2"/>
          <p:cNvSpPr>
            <a:spLocks noChangeArrowheads="1"/>
          </p:cNvSpPr>
          <p:nvPr/>
        </p:nvSpPr>
        <p:spPr bwMode="auto">
          <a:xfrm>
            <a:off x="250825" y="508000"/>
            <a:ext cx="8642350" cy="5584825"/>
          </a:xfrm>
          <a:prstGeom prst="rect">
            <a:avLst/>
          </a:prstGeom>
          <a:noFill/>
          <a:ln w="9525">
            <a:noFill/>
            <a:miter lim="800000"/>
            <a:headEnd/>
            <a:tailEnd/>
          </a:ln>
          <a:effectLst/>
        </p:spPr>
        <p:txBody>
          <a:bodyPr>
            <a:spAutoFit/>
          </a:bodyPr>
          <a:lstStyle/>
          <a:p>
            <a:pPr algn="ctr" rtl="1"/>
            <a:r>
              <a:rPr lang="en-US" sz="3600">
                <a:solidFill>
                  <a:srgbClr val="FF9900"/>
                </a:solidFill>
              </a:rPr>
              <a:t>The word of the Lord shall grow, multiply, be mighty and be confirmed in the holy church of God. Amen</a:t>
            </a:r>
          </a:p>
          <a:p>
            <a:pPr algn="ctr" rtl="1"/>
            <a:endParaRPr lang="en-US" sz="3600">
              <a:solidFill>
                <a:srgbClr val="FF9900"/>
              </a:solidFill>
            </a:endParaRPr>
          </a:p>
          <a:p>
            <a:pPr algn="ctr" rtl="1"/>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pPr algn="ctr" rtl="1"/>
            <a:endParaRPr lang="en-CA" sz="3600">
              <a:solidFill>
                <a:srgbClr val="FF9900"/>
              </a:solidFill>
            </a:endParaRPr>
          </a:p>
          <a:p>
            <a:pPr algn="ctr"/>
            <a:r>
              <a:rPr lang="fr-CA" sz="3600">
                <a:solidFill>
                  <a:srgbClr val="FF9900"/>
                </a:solidFill>
              </a:rPr>
              <a:t>Que la parole de Dieu croisse, multiplie et soit affermis dans la sainte église de Dieu. Amen</a:t>
            </a: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3170" name="Rectangle 2"/>
          <p:cNvSpPr>
            <a:spLocks noGrp="1" noChangeArrowheads="1"/>
          </p:cNvSpPr>
          <p:nvPr>
            <p:ph type="title"/>
          </p:nvPr>
        </p:nvSpPr>
        <p:spPr>
          <a:xfrm>
            <a:off x="468313" y="981075"/>
            <a:ext cx="8229600" cy="2016125"/>
          </a:xfrm>
        </p:spPr>
        <p:txBody>
          <a:bodyPr/>
          <a:lstStyle/>
          <a:p>
            <a:r>
              <a:rPr lang="en-CA" sz="6000" dirty="0">
                <a:solidFill>
                  <a:schemeClr val="bg1"/>
                </a:solidFill>
              </a:rPr>
              <a:t>THE SYNEXARIUM</a:t>
            </a:r>
            <a:br>
              <a:rPr lang="en-CA" sz="4000" dirty="0">
                <a:solidFill>
                  <a:schemeClr val="bg1"/>
                </a:solidFill>
              </a:rPr>
            </a:br>
            <a:r>
              <a:rPr lang="ar-EG" sz="7200" dirty="0">
                <a:solidFill>
                  <a:schemeClr val="bg1"/>
                </a:solidFill>
              </a:rPr>
              <a:t>السنكسار</a:t>
            </a:r>
            <a:br>
              <a:rPr lang="ar-EG" sz="7200" dirty="0">
                <a:solidFill>
                  <a:schemeClr val="bg1"/>
                </a:solidFill>
              </a:rPr>
            </a:br>
            <a:r>
              <a:rPr lang="fr-CA" sz="6600" dirty="0">
                <a:solidFill>
                  <a:schemeClr val="bg1"/>
                </a:solidFill>
              </a:rPr>
              <a:t>LE SYNEXAIRE</a:t>
            </a:r>
            <a:endParaRPr lang="en-CA" sz="6600" dirty="0">
              <a:solidFill>
                <a:schemeClr val="bg1"/>
              </a:solidFill>
            </a:endParaRPr>
          </a:p>
        </p:txBody>
      </p:sp>
      <p:pic>
        <p:nvPicPr>
          <p:cNvPr id="7" name="Picture 6" descr="pointing"/>
          <p:cNvPicPr>
            <a:picLocks noChangeAspect="1" noChangeArrowheads="1"/>
          </p:cNvPicPr>
          <p:nvPr/>
        </p:nvPicPr>
        <p:blipFill>
          <a:blip r:embed="rId2"/>
          <a:srcRect/>
          <a:stretch>
            <a:fillRect/>
          </a:stretch>
        </p:blipFill>
        <p:spPr bwMode="auto">
          <a:xfrm>
            <a:off x="2819400" y="6096000"/>
            <a:ext cx="1238250" cy="628650"/>
          </a:xfrm>
          <a:prstGeom prst="rect">
            <a:avLst/>
          </a:prstGeom>
          <a:noFill/>
          <a:ln w="9525">
            <a:noFill/>
            <a:miter lim="800000"/>
            <a:headEnd/>
            <a:tailEnd/>
          </a:ln>
        </p:spPr>
      </p:pic>
      <p:sp>
        <p:nvSpPr>
          <p:cNvPr id="8"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000" b="1" dirty="0"/>
              <a:t>Back to Liturgy</a:t>
            </a:r>
            <a:r>
              <a:rPr lang="ar-EG" sz="2000" b="1" dirty="0"/>
              <a:t>  </a:t>
            </a:r>
            <a:r>
              <a:rPr lang="en-CA" sz="2000" b="1" dirty="0"/>
              <a:t>(AGIOS O THEOS)</a:t>
            </a:r>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4194" name="Rectangle 2"/>
          <p:cNvSpPr>
            <a:spLocks noChangeArrowheads="1"/>
          </p:cNvSpPr>
          <p:nvPr/>
        </p:nvSpPr>
        <p:spPr bwMode="auto">
          <a:xfrm>
            <a:off x="755650" y="1557338"/>
            <a:ext cx="7920038" cy="4111625"/>
          </a:xfrm>
          <a:prstGeom prst="rect">
            <a:avLst/>
          </a:prstGeom>
          <a:noFill/>
          <a:ln w="9525">
            <a:noFill/>
            <a:miter lim="800000"/>
            <a:headEnd/>
            <a:tailEnd/>
          </a:ln>
          <a:effectLst/>
        </p:spPr>
        <p:txBody>
          <a:bodyPr>
            <a:spAutoFit/>
          </a:bodyPr>
          <a:lstStyle/>
          <a:p>
            <a:pPr algn="ctr"/>
            <a:r>
              <a:rPr lang="en-US" sz="4400">
                <a:solidFill>
                  <a:srgbClr val="FF9933"/>
                </a:solidFill>
              </a:rPr>
              <a:t>Liturgy Psalm and Gospel</a:t>
            </a:r>
            <a:endParaRPr lang="en-CA" sz="4400">
              <a:solidFill>
                <a:srgbClr val="FF9933"/>
              </a:solidFill>
            </a:endParaRPr>
          </a:p>
          <a:p>
            <a:pPr algn="ctr"/>
            <a:endParaRPr lang="en-US" sz="4400">
              <a:solidFill>
                <a:srgbClr val="FF9933"/>
              </a:solidFill>
            </a:endParaRPr>
          </a:p>
          <a:p>
            <a:pPr algn="ctr" rtl="1"/>
            <a:r>
              <a:rPr lang="ar-EG" sz="4400">
                <a:solidFill>
                  <a:srgbClr val="FF9933"/>
                </a:solidFill>
              </a:rPr>
              <a:t>مزمور و أنجيل  القداس</a:t>
            </a:r>
          </a:p>
          <a:p>
            <a:pPr algn="ctr" rtl="1"/>
            <a:endParaRPr lang="en-CA" sz="4400">
              <a:solidFill>
                <a:srgbClr val="FF9933"/>
              </a:solidFill>
            </a:endParaRPr>
          </a:p>
          <a:p>
            <a:pPr algn="ctr" rtl="1"/>
            <a:r>
              <a:rPr lang="fr-CA" sz="4400">
                <a:solidFill>
                  <a:srgbClr val="FF9933"/>
                </a:solidFill>
              </a:rPr>
              <a:t>Psaume et Évangile</a:t>
            </a:r>
          </a:p>
          <a:p>
            <a:pPr algn="ctr" rtl="1"/>
            <a:r>
              <a:rPr lang="fr-CA" sz="4400">
                <a:solidFill>
                  <a:srgbClr val="FF9933"/>
                </a:solidFill>
              </a:rPr>
              <a:t> de la messe</a:t>
            </a: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30791" name="Group 71"/>
          <p:cNvGraphicFramePr>
            <a:graphicFrameLocks noGrp="1"/>
          </p:cNvGraphicFramePr>
          <p:nvPr/>
        </p:nvGraphicFramePr>
        <p:xfrm>
          <a:off x="76200" y="0"/>
          <a:ext cx="9067800" cy="6972936"/>
        </p:xfrm>
        <a:graphic>
          <a:graphicData uri="http://schemas.openxmlformats.org/drawingml/2006/table">
            <a:tbl>
              <a:tblPr/>
              <a:tblGrid>
                <a:gridCol w="4953000">
                  <a:extLst>
                    <a:ext uri="{9D8B030D-6E8A-4147-A177-3AD203B41FA5}">
                      <a16:colId xmlns:a16="http://schemas.microsoft.com/office/drawing/2014/main" val="20000"/>
                    </a:ext>
                  </a:extLst>
                </a:gridCol>
                <a:gridCol w="4114800">
                  <a:extLst>
                    <a:ext uri="{9D8B030D-6E8A-4147-A177-3AD203B41FA5}">
                      <a16:colId xmlns:a16="http://schemas.microsoft.com/office/drawing/2014/main" val="20001"/>
                    </a:ext>
                  </a:extLst>
                </a:gridCol>
              </a:tblGrid>
              <a:tr h="9144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dirty="0">
                          <a:ln>
                            <a:noFill/>
                          </a:ln>
                          <a:solidFill>
                            <a:srgbClr val="FF9900"/>
                          </a:solidFill>
                          <a:effectLst/>
                          <a:latin typeface="Arial" charset="0"/>
                          <a:cs typeface="Arial" charset="0"/>
                        </a:rPr>
                        <a:t>مزمور</a:t>
                      </a:r>
                      <a:r>
                        <a:rPr kumimoji="0" lang="ar-SA" sz="3600" b="0" i="0" u="sng" strike="noStrike" cap="none" normalizeH="0" baseline="0" dirty="0">
                          <a:ln>
                            <a:noFill/>
                          </a:ln>
                          <a:solidFill>
                            <a:srgbClr val="FF9900"/>
                          </a:solidFill>
                          <a:effectLst/>
                          <a:latin typeface="Arial" charset="0"/>
                          <a:cs typeface="Arial" charset="0"/>
                        </a:rPr>
                        <a:t> </a:t>
                      </a:r>
                      <a:r>
                        <a:rPr kumimoji="0" lang="en-US" sz="3600" b="0" i="0" u="sng" strike="noStrike" cap="none" normalizeH="0" baseline="0" dirty="0">
                          <a:ln>
                            <a:noFill/>
                          </a:ln>
                          <a:solidFill>
                            <a:srgbClr val="FF9900"/>
                          </a:solidFill>
                          <a:effectLst/>
                          <a:latin typeface="Arial" charset="0"/>
                          <a:cs typeface="Arial" charset="0"/>
                        </a:rPr>
                        <a:t>98:2-3</a:t>
                      </a:r>
                      <a:endParaRPr kumimoji="0" lang="ar-SA" sz="3600" b="0" i="0" u="sng" strike="noStrike" cap="none" normalizeH="0" baseline="0" dirty="0">
                        <a:ln>
                          <a:noFill/>
                        </a:ln>
                        <a:solidFill>
                          <a:srgbClr val="FF9900"/>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أعلنَ الرَّبُّ خلاصَهُ قُدَّامَ الوثنيينَ. وكشفَ عدلهُ لهُمْ. ذَكَرَ رَحْمَتَهُ ليعقوبَ. وحقّهُ لبيتِ إسرائيلَ. 		 </a:t>
                      </a:r>
                      <a:r>
                        <a:rPr kumimoji="0" lang="ar-SA" sz="3200" b="1" i="0" u="none" strike="noStrike" cap="none" normalizeH="0" baseline="0" dirty="0">
                          <a:ln>
                            <a:noFill/>
                          </a:ln>
                          <a:solidFill>
                            <a:schemeClr val="bg1"/>
                          </a:solidFill>
                          <a:effectLst/>
                          <a:latin typeface="Arial" charset="0"/>
                          <a:cs typeface="Arial" charset="0"/>
                        </a:rPr>
                        <a:t>هللويا.</a:t>
                      </a:r>
                      <a:endParaRPr kumimoji="0" lang="en-US" sz="3200" b="1"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cap="flat">
                      <a:noFill/>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52578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00"/>
                          </a:solidFill>
                          <a:effectLst/>
                          <a:latin typeface="Arial" charset="0"/>
                          <a:cs typeface="Arial" charset="0"/>
                        </a:rPr>
                        <a:t>Psalms 98:2-3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The Lord has made known His salvation; His righteousness He has revealed in the sight of the nations.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He has remembered His mercy and His faithfulness to the house of Israel.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200" b="0" i="0" u="sng" strike="noStrike" cap="none" normalizeH="0" baseline="0" dirty="0">
                          <a:ln>
                            <a:noFill/>
                          </a:ln>
                          <a:solidFill>
                            <a:srgbClr val="FF9900"/>
                          </a:solidFill>
                          <a:effectLst/>
                          <a:latin typeface="Arial" charset="0"/>
                          <a:cs typeface="Arial" charset="0"/>
                        </a:rPr>
                        <a:t>Psaumes 98:2-3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2 L’Éternel a fait connaître son salut, Il a révélé sa justice aux yeux des nations.</a:t>
                      </a:r>
                      <a:endParaRPr kumimoji="0" lang="fr-CA" sz="2800" b="0" i="0" u="none" strike="noStrike" cap="none" normalizeH="0" baseline="0" dirty="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3 Il s’est souvenu de sa bienveillance Et de sa fidélité envers la maison d’Israël,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Alleluia</a:t>
                      </a:r>
                      <a:endParaRPr kumimoji="0" lang="fr-CA" sz="2800" b="0"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0792" name="Rectangle 72"/>
          <p:cNvSpPr>
            <a:spLocks noGrp="1" noChangeArrowheads="1"/>
          </p:cNvSpPr>
          <p:nvPr>
            <p:ph type="ctrTitle"/>
          </p:nvPr>
        </p:nvSpPr>
        <p:spPr/>
        <p:txBody>
          <a:bodyPr/>
          <a:lstStyle/>
          <a:p>
            <a:r>
              <a:rPr lang="en-US" dirty="0"/>
              <a:t>1pg</a:t>
            </a:r>
          </a:p>
        </p:txBody>
      </p:sp>
      <p:sp>
        <p:nvSpPr>
          <p:cNvPr id="4" name="Text Box 29">
            <a:hlinkClick r:id="" action="ppaction://macro?name=LetThemExaltHimForBishop"/>
          </p:cNvPr>
          <p:cNvSpPr txBox="1">
            <a:spLocks noChangeArrowheads="1"/>
          </p:cNvSpPr>
          <p:nvPr/>
        </p:nvSpPr>
        <p:spPr bwMode="auto">
          <a:xfrm>
            <a:off x="6705600" y="58674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defPPr>
              <a:defRPr lang="en-U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32816" name="Group 48"/>
          <p:cNvGraphicFramePr>
            <a:graphicFrameLocks noGrp="1"/>
          </p:cNvGraphicFramePr>
          <p:nvPr/>
        </p:nvGraphicFramePr>
        <p:xfrm>
          <a:off x="0" y="76200"/>
          <a:ext cx="9144000" cy="6838950"/>
        </p:xfrm>
        <a:graphic>
          <a:graphicData uri="http://schemas.openxmlformats.org/drawingml/2006/table">
            <a:tbl>
              <a:tblPr/>
              <a:tblGrid>
                <a:gridCol w="4800600">
                  <a:extLst>
                    <a:ext uri="{9D8B030D-6E8A-4147-A177-3AD203B41FA5}">
                      <a16:colId xmlns:a16="http://schemas.microsoft.com/office/drawing/2014/main" val="20000"/>
                    </a:ext>
                  </a:extLst>
                </a:gridCol>
                <a:gridCol w="4343400">
                  <a:extLst>
                    <a:ext uri="{9D8B030D-6E8A-4147-A177-3AD203B41FA5}">
                      <a16:colId xmlns:a16="http://schemas.microsoft.com/office/drawing/2014/main" val="20001"/>
                    </a:ext>
                  </a:extLst>
                </a:gridCol>
              </a:tblGrid>
              <a:tr h="19812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00"/>
                          </a:solidFill>
                          <a:effectLst/>
                          <a:latin typeface="Arial" charset="0"/>
                          <a:cs typeface="Arial" charset="0"/>
                        </a:rPr>
                        <a:t>متى ( 2 : 13 ـ 23 )</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ولمَّا مضوا، وإذا ملاكُ الربِّ قد ظهر ليوسف في حلم قائلاً: " قُم وخُذ الصَّبيَّ وأُمَّه واهرب إلى مصرَ، وكن هناك حتَّى أقول لك. </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8577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Matthew 2:13-23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Now when they had departed, behold, an angel of the Lord appeared to Joseph in a dream, saying, Arise, take the young Child and His mother, flee to Egypt, and stay there until I bring you word;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sng" strike="noStrike" cap="none" normalizeH="0" baseline="0">
                          <a:ln>
                            <a:noFill/>
                          </a:ln>
                          <a:solidFill>
                            <a:srgbClr val="FF9900"/>
                          </a:solidFill>
                          <a:effectLst/>
                          <a:latin typeface="Arial" charset="0"/>
                          <a:cs typeface="Arial" charset="0"/>
                        </a:rPr>
                        <a:t>Matthieu 2:13-23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Après leur départ, un ange du Seigneur apparut en songe à Joseph, et dit : Lève toi, prends le petit enfant et sa mère, fuis en Égypte et restes y jusqu’à ce que je te parle ;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2817" name="Rectangle 49"/>
          <p:cNvSpPr>
            <a:spLocks noGrp="1" noChangeArrowheads="1"/>
          </p:cNvSpPr>
          <p:nvPr>
            <p:ph type="ctrTitle"/>
          </p:nvPr>
        </p:nvSpPr>
        <p:spPr/>
        <p:txBody>
          <a:bodyPr/>
          <a:lstStyle/>
          <a:p>
            <a:r>
              <a:rPr lang="en-US" dirty="0"/>
              <a:t>1g</a:t>
            </a:r>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225316" name="Group 36"/>
          <p:cNvGraphicFramePr>
            <a:graphicFrameLocks noGrp="1"/>
          </p:cNvGraphicFramePr>
          <p:nvPr/>
        </p:nvGraphicFramePr>
        <p:xfrm>
          <a:off x="0" y="0"/>
          <a:ext cx="9144000" cy="6856224"/>
        </p:xfrm>
        <a:graphic>
          <a:graphicData uri="http://schemas.openxmlformats.org/drawingml/2006/table">
            <a:tbl>
              <a:tblPr/>
              <a:tblGrid>
                <a:gridCol w="4724400">
                  <a:extLst>
                    <a:ext uri="{9D8B030D-6E8A-4147-A177-3AD203B41FA5}">
                      <a16:colId xmlns:a16="http://schemas.microsoft.com/office/drawing/2014/main" val="20000"/>
                    </a:ext>
                  </a:extLst>
                </a:gridCol>
                <a:gridCol w="4419600">
                  <a:extLst>
                    <a:ext uri="{9D8B030D-6E8A-4147-A177-3AD203B41FA5}">
                      <a16:colId xmlns:a16="http://schemas.microsoft.com/office/drawing/2014/main" val="20001"/>
                    </a:ext>
                  </a:extLst>
                </a:gridCol>
              </a:tblGrid>
              <a:tr h="14478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لأنَّ هيرودس مُزمعٌ أن يطلبَ الصَّبيَّ ليُهلِكَهُ ". فقام وأخذ الصَّبيَّ وأُمَّه ليلاً ومضى إلى مصر. وكان هناك إلى وفاة هيرودس. لكي يتمَّ ما قيل من الربِّ بالنَّبيِّ القائل: " من مصرَ دعوتُ ابني ".</a:t>
                      </a:r>
                      <a:r>
                        <a:rPr kumimoji="0" lang="ar-SA" sz="2400" b="0" i="0" u="none" strike="noStrike" cap="none" normalizeH="0" baseline="0">
                          <a:ln>
                            <a:noFill/>
                          </a:ln>
                          <a:solidFill>
                            <a:schemeClr val="bg1"/>
                          </a:solidFill>
                          <a:effectLst/>
                          <a:latin typeface="Arial" charset="0"/>
                          <a:cs typeface="Arial" charset="0"/>
                        </a:rPr>
                        <a:t> </a:t>
                      </a:r>
                      <a:endParaRPr kumimoji="0" lang="en-US" sz="24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9657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for Herod will seek the young Child to destroy Him.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 When he arose, he took the young Child and His mother by night and departed for Egypt, 15 and was there until the death of Herod, that it might be fulfilled which was spoken by the Lord through the prophet, saying, Out of Egypt I called My Son.</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car Hérode va rechercher le petit enfant pour le faire périr.14 Joseph se leva, prit de nuit le petit enfant et sa mère, et se retira en Égypte.15 Il y resta jusqu’à la mort d’Hérode, afin que s’accomplisse ce que le Seigneur avait déclaré par le prophète : J’ai appelé mon fils hors d’Égypte.</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92197" name="Group 37"/>
          <p:cNvGraphicFramePr>
            <a:graphicFrameLocks noGrp="1"/>
          </p:cNvGraphicFramePr>
          <p:nvPr/>
        </p:nvGraphicFramePr>
        <p:xfrm>
          <a:off x="0" y="0"/>
          <a:ext cx="9144000" cy="6814440"/>
        </p:xfrm>
        <a:graphic>
          <a:graphicData uri="http://schemas.openxmlformats.org/drawingml/2006/table">
            <a:tbl>
              <a:tblPr/>
              <a:tblGrid>
                <a:gridCol w="5257800">
                  <a:extLst>
                    <a:ext uri="{9D8B030D-6E8A-4147-A177-3AD203B41FA5}">
                      <a16:colId xmlns:a16="http://schemas.microsoft.com/office/drawing/2014/main" val="20000"/>
                    </a:ext>
                  </a:extLst>
                </a:gridCol>
                <a:gridCol w="3886200">
                  <a:extLst>
                    <a:ext uri="{9D8B030D-6E8A-4147-A177-3AD203B41FA5}">
                      <a16:colId xmlns:a16="http://schemas.microsoft.com/office/drawing/2014/main" val="20001"/>
                    </a:ext>
                  </a:extLst>
                </a:gridCol>
              </a:tblGrid>
              <a:tr h="9144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حينئذ لمَّا رأى هيرودس أن المجوس سَخِروا به غضب جدّاً. فأرسل وقتل جميع الصِّبيان الذين في بيت لحم وفي كُلِّ تُخومها، من ابن سنتين فما دون، بحسب الزَّمان الذي تحقَّقه من المجوس.</a:t>
                      </a:r>
                      <a:r>
                        <a:rPr kumimoji="0" lang="ar-SA" sz="2800" b="0" i="0" u="none" strike="noStrike" cap="none" normalizeH="0" baseline="0">
                          <a:ln>
                            <a:noFill/>
                          </a:ln>
                          <a:solidFill>
                            <a:schemeClr val="bg1"/>
                          </a:solidFill>
                          <a:effectLst/>
                          <a:latin typeface="Arial" charset="0"/>
                          <a:cs typeface="Arial" charset="0"/>
                        </a:rPr>
                        <a:t> </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52578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16 Then Herod, when he saw that he was deceived by the wise men, was exceedingly angry; and he sent forth and put to death all the male children who were in Bethlehem and in all its districts, from two years old and under, according to the time which he had determined from the wise men.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16 Quand Hérode se vit joué par les mages, sa fureur fut extrême, il envoya tuer tous les enfants de deux ans et au–dessous qui étaient à Bethléhem et dans son territoire, d’après l’époque qu’il s’était fait préciser par les mages.</a:t>
                      </a:r>
                      <a:endParaRPr kumimoji="0" lang="en-CA" sz="2800" b="0" i="0" u="none" strike="noStrike" cap="none" normalizeH="0" baseline="0">
                        <a:ln>
                          <a:noFill/>
                        </a:ln>
                        <a:solidFill>
                          <a:srgbClr val="FF9900"/>
                        </a:solidFill>
                        <a:effectLst/>
                        <a:latin typeface="Arial" charset="0"/>
                        <a:cs typeface="Arial" charset="0"/>
                      </a:endParaRPr>
                    </a:p>
                  </a:txBody>
                  <a:tcPr marL="108000" marR="108000" marT="46800" marB="46800" horzOverflow="overflow">
                    <a:lnL>
                      <a:noFill/>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93218" name="Group 34"/>
          <p:cNvGraphicFramePr>
            <a:graphicFrameLocks noGrp="1"/>
          </p:cNvGraphicFramePr>
          <p:nvPr/>
        </p:nvGraphicFramePr>
        <p:xfrm>
          <a:off x="0" y="76200"/>
          <a:ext cx="9144000" cy="6629400"/>
        </p:xfrm>
        <a:graphic>
          <a:graphicData uri="http://schemas.openxmlformats.org/drawingml/2006/table">
            <a:tbl>
              <a:tblPr/>
              <a:tblGrid>
                <a:gridCol w="4495800">
                  <a:extLst>
                    <a:ext uri="{9D8B030D-6E8A-4147-A177-3AD203B41FA5}">
                      <a16:colId xmlns:a16="http://schemas.microsoft.com/office/drawing/2014/main" val="20000"/>
                    </a:ext>
                  </a:extLst>
                </a:gridCol>
                <a:gridCol w="4648200">
                  <a:extLst>
                    <a:ext uri="{9D8B030D-6E8A-4147-A177-3AD203B41FA5}">
                      <a16:colId xmlns:a16="http://schemas.microsoft.com/office/drawing/2014/main" val="20001"/>
                    </a:ext>
                  </a:extLst>
                </a:gridCol>
              </a:tblGrid>
              <a:tr h="18288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حينئذٍ تمَّ ما قيل بإرميا النبيِّ القائل: " صوتٌ سُمِعَ في الرَّامة، بكاءٌ ونحيبٌ كثيرٌ. راحيل تبكي على أولادها ولا تريد أن تتعزَّى، لأنهم ليسوا بموجودين ". </a:t>
                      </a:r>
                      <a:endParaRPr kumimoji="0" lang="en-US" sz="3200" b="0"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8006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Then was fulfilled what was spoken by Jeremiah the prophet, saying: 18 A voice was heard in Ramah, Lamentation, weeping, and great mourning, Rachel weeping for her children, Refusing to be comforted, Because they are no more.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Alors s’accomplit ce qui avait été annoncé par le prophète Jérémie : 18 Une voix s’est fait entendre à Rama, Des pleurs et beaucoup de lamentations : C’est Rachel qui pleure ses enfants ; Elle n’a pas voulu être consolée, Parce qu’ils ne sont plus.</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226335" name="Group 31"/>
          <p:cNvGraphicFramePr>
            <a:graphicFrameLocks noGrp="1"/>
          </p:cNvGraphicFramePr>
          <p:nvPr/>
        </p:nvGraphicFramePr>
        <p:xfrm>
          <a:off x="76200" y="76200"/>
          <a:ext cx="9067800" cy="6858000"/>
        </p:xfrm>
        <a:graphic>
          <a:graphicData uri="http://schemas.openxmlformats.org/drawingml/2006/table">
            <a:tbl>
              <a:tblPr/>
              <a:tblGrid>
                <a:gridCol w="4572000">
                  <a:extLst>
                    <a:ext uri="{9D8B030D-6E8A-4147-A177-3AD203B41FA5}">
                      <a16:colId xmlns:a16="http://schemas.microsoft.com/office/drawing/2014/main" val="20000"/>
                    </a:ext>
                  </a:extLst>
                </a:gridCol>
                <a:gridCol w="4495800">
                  <a:extLst>
                    <a:ext uri="{9D8B030D-6E8A-4147-A177-3AD203B41FA5}">
                      <a16:colId xmlns:a16="http://schemas.microsoft.com/office/drawing/2014/main" val="20001"/>
                    </a:ext>
                  </a:extLst>
                </a:gridCol>
              </a:tblGrid>
              <a:tr h="16002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فلمَّا مات هيرودس، إذا ملاك الربِّ قد ظهر في حلم ليوسف في مصرَ قائلاً: " قُم وخُذ الصَّبيَّ وأُمَّه واذهب إلى أرض إسرائيل، لأنَّهُ قد مات الذين كانوا يطلبون نفس الصَّبيِّ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52578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19 But when Herod was dead, behold, an angel of the Lord appeared in a dream to Joseph in Egypt, 20 saying, Arise, take the young Child and His mother, and go to the land of Israel, for those who sought the young Child's life are dead.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19 Après la mort d’Hérode, un ange du Seigneur apparut en songe à Joseph, en Égypte, 20 et dit : Lève–toi, prends le petit enfant et sa mère, et retourne dans le pays d’Israël, car ceux qui en voulaient à la vie du petit enfant sont morts.</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94250" name="Group 42"/>
          <p:cNvGraphicFramePr>
            <a:graphicFrameLocks noGrp="1"/>
          </p:cNvGraphicFramePr>
          <p:nvPr/>
        </p:nvGraphicFramePr>
        <p:xfrm>
          <a:off x="0" y="152400"/>
          <a:ext cx="9067800" cy="6555678"/>
        </p:xfrm>
        <a:graphic>
          <a:graphicData uri="http://schemas.openxmlformats.org/drawingml/2006/table">
            <a:tbl>
              <a:tblPr/>
              <a:tblGrid>
                <a:gridCol w="4495800">
                  <a:extLst>
                    <a:ext uri="{9D8B030D-6E8A-4147-A177-3AD203B41FA5}">
                      <a16:colId xmlns:a16="http://schemas.microsoft.com/office/drawing/2014/main" val="20000"/>
                    </a:ext>
                  </a:extLst>
                </a:gridCol>
                <a:gridCol w="4572000">
                  <a:extLst>
                    <a:ext uri="{9D8B030D-6E8A-4147-A177-3AD203B41FA5}">
                      <a16:colId xmlns:a16="http://schemas.microsoft.com/office/drawing/2014/main" val="20001"/>
                    </a:ext>
                  </a:extLst>
                </a:gridCol>
              </a:tblGrid>
              <a:tr h="7620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فقام وأخذ الصَّبيَّ وأُمَّه وجاء إلى أرض إسرائيل. فلمَّا سمع أن أرخيلاوُس يَملكُ على اليهوديَّة عوضاً عن هيرودس أبيه، خاف أن يذهب إلى هناك.</a:t>
                      </a:r>
                      <a:r>
                        <a:rPr kumimoji="0" lang="ar-SA" sz="2800" b="0" i="0" u="none" strike="noStrike" cap="none" normalizeH="0" baseline="0">
                          <a:ln>
                            <a:noFill/>
                          </a:ln>
                          <a:solidFill>
                            <a:schemeClr val="bg1"/>
                          </a:solidFill>
                          <a:effectLst/>
                          <a:latin typeface="Arial" charset="0"/>
                          <a:cs typeface="Arial" charset="0"/>
                        </a:rPr>
                        <a:t> </a:t>
                      </a:r>
                      <a:endParaRPr kumimoji="0" lang="en-US" sz="2800" b="0"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9990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21 Then he arose, took the young Child and His mother, and came into the land of Israel. 22 But when he heard that Archelaus was reigning over Judea instead of his father Herod, he was afraid to go there.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21 Joseph se leva, prit le petit enfant et sa mère et rentra dans le pays d’Israël. 22 Mais quand il apprit qu’Archélaüs régnait sur la Judée à la place d’Hérode, son père, il craignit de s’y rendre,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33848" name="Group 56"/>
          <p:cNvGraphicFramePr>
            <a:graphicFrameLocks noGrp="1"/>
          </p:cNvGraphicFramePr>
          <p:nvPr/>
        </p:nvGraphicFramePr>
        <p:xfrm>
          <a:off x="76200" y="76200"/>
          <a:ext cx="9067800" cy="6835776"/>
        </p:xfrm>
        <a:graphic>
          <a:graphicData uri="http://schemas.openxmlformats.org/drawingml/2006/table">
            <a:tbl>
              <a:tblPr/>
              <a:tblGrid>
                <a:gridCol w="4572000">
                  <a:extLst>
                    <a:ext uri="{9D8B030D-6E8A-4147-A177-3AD203B41FA5}">
                      <a16:colId xmlns:a16="http://schemas.microsoft.com/office/drawing/2014/main" val="20000"/>
                    </a:ext>
                  </a:extLst>
                </a:gridCol>
                <a:gridCol w="4495800">
                  <a:extLst>
                    <a:ext uri="{9D8B030D-6E8A-4147-A177-3AD203B41FA5}">
                      <a16:colId xmlns:a16="http://schemas.microsoft.com/office/drawing/2014/main" val="20001"/>
                    </a:ext>
                  </a:extLst>
                </a:gridCol>
              </a:tblGrid>
              <a:tr h="15240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وإذ أُوحِيَ إليه في حلم، ذهب إلى نواحي الجليل. فأتى وسكن في مدينة تُدعَى ناصرة، لكي يتمَّ ما قيل بالأنبياء: " أنه سيُدعَى ناصرياً</a:t>
                      </a:r>
                      <a:r>
                        <a:rPr kumimoji="0" lang="ar-SA" sz="2800" b="0" i="0" u="none" strike="noStrike" cap="none" normalizeH="0" baseline="0">
                          <a:ln>
                            <a:noFill/>
                          </a:ln>
                          <a:solidFill>
                            <a:schemeClr val="bg1"/>
                          </a:solidFill>
                          <a:effectLst/>
                          <a:latin typeface="Arial" charset="0"/>
                          <a:cs typeface="Arial" charset="0"/>
                        </a:rPr>
                        <a:t>".</a:t>
                      </a:r>
                      <a:endParaRPr kumimoji="0" lang="ar-EG" sz="28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rgbClr val="FF9900"/>
                          </a:solidFill>
                          <a:effectLst/>
                          <a:latin typeface="Arial" charset="0"/>
                          <a:cs typeface="Arial" charset="0"/>
                        </a:rPr>
                        <a:t>( والمجد للـه دائماً )</a:t>
                      </a:r>
                      <a:endParaRPr kumimoji="0" lang="en-US" sz="3200" b="0"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51816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And being warned by God in a dream, he turned aside into the region of Galilee. 23 And he came and dwelt in a city called Nazareth, that it might be fulfilled which was spoken by the prophets, He shall be called a Nazarene.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US" sz="2400" b="0"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et, divinement averti en songe, il se retira dans le territoire de la Galilée, 23  et vint demeurer dans une ville appelée Nazareth, afin que s’accomplisse ce qui avait été annoncé par les prophètes : Il sera appelé Nazaréen.</a:t>
                      </a:r>
                      <a:endParaRPr kumimoji="0" lang="en-CA" sz="2800" b="0" i="0" u="none" strike="noStrike" cap="none" normalizeH="0" baseline="0">
                        <a:ln>
                          <a:noFill/>
                        </a:ln>
                        <a:solidFill>
                          <a:srgbClr val="FF9900"/>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en-CA"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44" name="Text Box 4"/>
          <p:cNvSpPr txBox="1">
            <a:spLocks noChangeArrowheads="1"/>
          </p:cNvSpPr>
          <p:nvPr/>
        </p:nvSpPr>
        <p:spPr bwMode="auto">
          <a:xfrm>
            <a:off x="900113" y="347663"/>
            <a:ext cx="7613650" cy="2289175"/>
          </a:xfrm>
          <a:prstGeom prst="rect">
            <a:avLst/>
          </a:prstGeom>
          <a:solidFill>
            <a:srgbClr val="FF0000"/>
          </a:solidFill>
          <a:ln w="9525">
            <a:noFill/>
            <a:miter lim="800000"/>
            <a:headEnd/>
            <a:tailEnd/>
          </a:ln>
          <a:effectLst/>
        </p:spPr>
        <p:txBody>
          <a:bodyPr>
            <a:spAutoFit/>
          </a:bodyPr>
          <a:lstStyle/>
          <a:p>
            <a:pPr algn="ctr">
              <a:spcBef>
                <a:spcPct val="50000"/>
              </a:spcBef>
            </a:pPr>
            <a:r>
              <a:rPr lang="en-CA" sz="3600">
                <a:solidFill>
                  <a:schemeClr val="bg1"/>
                </a:solidFill>
              </a:rPr>
              <a:t>Sermon &amp; Gospel Response</a:t>
            </a:r>
          </a:p>
          <a:p>
            <a:pPr algn="ctr" rtl="1">
              <a:spcBef>
                <a:spcPct val="50000"/>
              </a:spcBef>
            </a:pPr>
            <a:r>
              <a:rPr lang="ar-EG" sz="3600">
                <a:solidFill>
                  <a:schemeClr val="bg1"/>
                </a:solidFill>
              </a:rPr>
              <a:t> العظة و مرد الأنجيل</a:t>
            </a:r>
          </a:p>
          <a:p>
            <a:pPr algn="ctr">
              <a:spcBef>
                <a:spcPct val="50000"/>
              </a:spcBef>
            </a:pPr>
            <a:r>
              <a:rPr lang="fr-CA" sz="3600">
                <a:solidFill>
                  <a:schemeClr val="bg1"/>
                </a:solidFill>
              </a:rPr>
              <a:t>Sermon &amp; Réponse de L’évangile</a:t>
            </a:r>
          </a:p>
        </p:txBody>
      </p:sp>
      <p:pic>
        <p:nvPicPr>
          <p:cNvPr id="7" name="Picture 3" descr="pointing"/>
          <p:cNvPicPr>
            <a:picLocks noChangeAspect="1" noChangeArrowheads="1"/>
          </p:cNvPicPr>
          <p:nvPr/>
        </p:nvPicPr>
        <p:blipFill>
          <a:blip r:embed="rId3"/>
          <a:srcRect/>
          <a:stretch>
            <a:fillRect/>
          </a:stretch>
        </p:blipFill>
        <p:spPr bwMode="auto">
          <a:xfrm>
            <a:off x="1479572" y="4529138"/>
            <a:ext cx="1238250" cy="628650"/>
          </a:xfrm>
          <a:prstGeom prst="rect">
            <a:avLst/>
          </a:prstGeom>
          <a:noFill/>
          <a:ln w="9525">
            <a:noFill/>
            <a:miter lim="800000"/>
            <a:headEnd/>
            <a:tailEnd/>
          </a:ln>
        </p:spPr>
      </p:pic>
      <p:sp>
        <p:nvSpPr>
          <p:cNvPr id="8"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a:t>Continue to the Liturgy of the Believers</a:t>
            </a:r>
            <a:endParaRPr lang="fr-CA" sz="2800" b="1" dirty="0"/>
          </a:p>
          <a:p>
            <a:pPr algn="ctr">
              <a:lnSpc>
                <a:spcPct val="90000"/>
              </a:lnSpc>
            </a:pPr>
            <a:r>
              <a:rPr lang="ar-EG" sz="2800" b="1" dirty="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7274" name="Group 10"/>
          <p:cNvGraphicFramePr>
            <a:graphicFrameLocks noGrp="1"/>
          </p:cNvGraphicFramePr>
          <p:nvPr/>
        </p:nvGraphicFramePr>
        <p:xfrm>
          <a:off x="539750" y="1484313"/>
          <a:ext cx="8137525" cy="4846320"/>
        </p:xfrm>
        <a:graphic>
          <a:graphicData uri="http://schemas.openxmlformats.org/drawingml/2006/table">
            <a:tbl>
              <a:tblPr rtl="1"/>
              <a:tblGrid>
                <a:gridCol w="8137525">
                  <a:extLst>
                    <a:ext uri="{9D8B030D-6E8A-4147-A177-3AD203B41FA5}">
                      <a16:colId xmlns:a16="http://schemas.microsoft.com/office/drawing/2014/main" val="20000"/>
                    </a:ext>
                  </a:extLst>
                </a:gridCol>
              </a:tblGrid>
              <a:tr h="20875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Second Sunday of The Month of Tuba</a:t>
                      </a: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ar-EG" sz="4000" b="1" i="0" u="none" strike="noStrike" cap="none" normalizeH="0" baseline="0">
                        <a:ln>
                          <a:noFill/>
                        </a:ln>
                        <a:solidFill>
                          <a:srgbClr val="FF9900"/>
                        </a:solidFill>
                        <a:effectLst/>
                        <a:latin typeface="Arial" charset="0"/>
                        <a:cs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r>
                        <a:rPr kumimoji="0" lang="ar-KW" sz="4000" b="1" i="0" u="none" strike="noStrike" cap="none" normalizeH="0" baseline="0">
                          <a:ln>
                            <a:noFill/>
                          </a:ln>
                          <a:solidFill>
                            <a:srgbClr val="FF9900"/>
                          </a:solidFill>
                          <a:effectLst/>
                          <a:latin typeface="Arial" charset="0"/>
                          <a:cs typeface="Arial" charset="0"/>
                        </a:rPr>
                        <a:t>الأحد ا</a:t>
                      </a:r>
                      <a:r>
                        <a:rPr kumimoji="0" lang="ar-EG" sz="4000" b="1" i="0" u="none" strike="noStrike" cap="none" normalizeH="0" baseline="0">
                          <a:ln>
                            <a:noFill/>
                          </a:ln>
                          <a:solidFill>
                            <a:srgbClr val="FF9900"/>
                          </a:solidFill>
                          <a:effectLst/>
                          <a:latin typeface="Arial" charset="0"/>
                          <a:cs typeface="Arial" charset="0"/>
                        </a:rPr>
                        <a:t>لثانى </a:t>
                      </a:r>
                      <a:r>
                        <a:rPr kumimoji="0" lang="ar-KW" sz="4000" b="1" i="0" u="none" strike="noStrike" cap="none" normalizeH="0" baseline="0">
                          <a:ln>
                            <a:noFill/>
                          </a:ln>
                          <a:solidFill>
                            <a:srgbClr val="FF9900"/>
                          </a:solidFill>
                          <a:effectLst/>
                          <a:latin typeface="Arial" charset="0"/>
                          <a:cs typeface="Arial" charset="0"/>
                        </a:rPr>
                        <a:t>من</a:t>
                      </a:r>
                      <a:r>
                        <a:rPr kumimoji="0" lang="ar-EG" sz="4000" b="1" i="0" u="none" strike="noStrike" cap="none" normalizeH="0" baseline="0">
                          <a:ln>
                            <a:noFill/>
                          </a:ln>
                          <a:solidFill>
                            <a:srgbClr val="FF9900"/>
                          </a:solidFill>
                          <a:effectLst/>
                          <a:latin typeface="Arial" charset="0"/>
                          <a:cs typeface="Arial" charset="0"/>
                        </a:rPr>
                        <a:t> </a:t>
                      </a:r>
                      <a:r>
                        <a:rPr kumimoji="0" lang="ar-KW" sz="4000" b="1" i="0" u="none" strike="noStrike" cap="none" normalizeH="0" baseline="0">
                          <a:ln>
                            <a:noFill/>
                          </a:ln>
                          <a:solidFill>
                            <a:srgbClr val="FF9900"/>
                          </a:solidFill>
                          <a:effectLst/>
                          <a:latin typeface="Arial" charset="0"/>
                          <a:cs typeface="Arial" charset="0"/>
                        </a:rPr>
                        <a:t>شهر </a:t>
                      </a:r>
                      <a:r>
                        <a:rPr kumimoji="0" lang="ar-EG" sz="4000" b="1" i="0" u="none" strike="noStrike" cap="none" normalizeH="0" baseline="0">
                          <a:ln>
                            <a:noFill/>
                          </a:ln>
                          <a:solidFill>
                            <a:srgbClr val="FF9900"/>
                          </a:solidFill>
                          <a:effectLst/>
                          <a:latin typeface="Arial" charset="0"/>
                          <a:cs typeface="Arial" charset="0"/>
                        </a:rPr>
                        <a:t>طوبة</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ar-KW" sz="4000" b="1" i="0" u="none" strike="noStrike" cap="none" normalizeH="0" baseline="0">
                          <a:ln>
                            <a:noFill/>
                          </a:ln>
                          <a:solidFill>
                            <a:srgbClr val="FF9900"/>
                          </a:solidFill>
                          <a:effectLst/>
                          <a:latin typeface="Arial" charset="0"/>
                          <a:cs typeface="Arial" charset="0"/>
                        </a:rPr>
                        <a:t> </a:t>
                      </a:r>
                      <a:endParaRPr kumimoji="0" lang="en-CA" sz="4000" b="1" i="0" u="none" strike="noStrike" cap="none" normalizeH="0" baseline="0">
                        <a:ln>
                          <a:noFill/>
                        </a:ln>
                        <a:solidFill>
                          <a:srgbClr val="FF9900"/>
                        </a:solidFill>
                        <a:effectLst/>
                        <a:latin typeface="Arial" charset="0"/>
                        <a:cs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r>
                        <a:rPr kumimoji="0" lang="fr-CA" sz="4000" b="0" i="0" u="none" strike="noStrike" cap="none" normalizeH="0" baseline="0">
                          <a:ln>
                            <a:noFill/>
                          </a:ln>
                          <a:solidFill>
                            <a:srgbClr val="FF9900"/>
                          </a:solidFill>
                          <a:effectLst/>
                          <a:latin typeface="Arial" charset="0"/>
                          <a:cs typeface="Arial" charset="0"/>
                        </a:rPr>
                        <a:t>Deuxième dimanche du mois de </a:t>
                      </a:r>
                      <a:r>
                        <a:rPr kumimoji="0" lang="en-US" sz="4000" b="0" i="0" u="none" strike="noStrike" cap="none" normalizeH="0" baseline="0">
                          <a:ln>
                            <a:noFill/>
                          </a:ln>
                          <a:solidFill>
                            <a:srgbClr val="FF9900"/>
                          </a:solidFill>
                          <a:effectLst/>
                          <a:latin typeface="Arial" charset="0"/>
                          <a:cs typeface="Arial" charset="0"/>
                        </a:rPr>
                        <a:t>Tuba</a:t>
                      </a:r>
                      <a:endParaRPr kumimoji="0" lang="fr-CA" sz="4000" b="0" i="0" u="none" strike="noStrike" cap="none" normalizeH="0" baseline="0">
                        <a:ln>
                          <a:noFill/>
                        </a:ln>
                        <a:solidFill>
                          <a:srgbClr val="FF9900"/>
                        </a:solidFill>
                        <a:effectLst/>
                        <a:latin typeface="Arial" charset="0"/>
                        <a:cs typeface="Arial" charset="0"/>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8290"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a:r>
              <a:rPr lang="en-US" sz="4400" u="sng">
                <a:solidFill>
                  <a:srgbClr val="FF9933"/>
                </a:solidFill>
              </a:rPr>
              <a:t>Vespers Psalm and Gospel</a:t>
            </a:r>
          </a:p>
          <a:p>
            <a:pPr algn="ctr" rtl="1"/>
            <a:r>
              <a:rPr lang="ar-EG" sz="4400" u="sng">
                <a:solidFill>
                  <a:srgbClr val="FF9933"/>
                </a:solidFill>
              </a:rPr>
              <a:t>مزمور و أنجيل  عشية</a:t>
            </a:r>
          </a:p>
          <a:p>
            <a:pPr algn="ctr" rtl="1"/>
            <a:r>
              <a:rPr lang="fr-CA" sz="4400" u="sng">
                <a:solidFill>
                  <a:srgbClr val="FF9933"/>
                </a:solidFill>
              </a:rPr>
              <a:t>Psaume et Évangile du soir</a:t>
            </a:r>
          </a:p>
        </p:txBody>
      </p:sp>
      <p:pic>
        <p:nvPicPr>
          <p:cNvPr id="268291" name="Picture 3" descr="sunset cross"/>
          <p:cNvPicPr>
            <a:picLocks noChangeAspect="1" noChangeArrowheads="1"/>
          </p:cNvPicPr>
          <p:nvPr/>
        </p:nvPicPr>
        <p:blipFill>
          <a:blip r:embed="rId2"/>
          <a:srcRect/>
          <a:stretch>
            <a:fillRect/>
          </a:stretch>
        </p:blipFill>
        <p:spPr bwMode="auto">
          <a:xfrm>
            <a:off x="3108325" y="765175"/>
            <a:ext cx="3624263" cy="2324100"/>
          </a:xfrm>
          <a:prstGeom prst="rect">
            <a:avLst/>
          </a:prstGeom>
          <a:noFill/>
        </p:spPr>
      </p:pic>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38959" name="Group 47"/>
          <p:cNvGraphicFramePr>
            <a:graphicFrameLocks noGrp="1"/>
          </p:cNvGraphicFramePr>
          <p:nvPr/>
        </p:nvGraphicFramePr>
        <p:xfrm>
          <a:off x="76200" y="152400"/>
          <a:ext cx="9067800" cy="6302376"/>
        </p:xfrm>
        <a:graphic>
          <a:graphicData uri="http://schemas.openxmlformats.org/drawingml/2006/table">
            <a:tbl>
              <a:tblPr/>
              <a:tblGrid>
                <a:gridCol w="4343400">
                  <a:extLst>
                    <a:ext uri="{9D8B030D-6E8A-4147-A177-3AD203B41FA5}">
                      <a16:colId xmlns:a16="http://schemas.microsoft.com/office/drawing/2014/main" val="20000"/>
                    </a:ext>
                  </a:extLst>
                </a:gridCol>
                <a:gridCol w="4724400">
                  <a:extLst>
                    <a:ext uri="{9D8B030D-6E8A-4147-A177-3AD203B41FA5}">
                      <a16:colId xmlns:a16="http://schemas.microsoft.com/office/drawing/2014/main" val="20001"/>
                    </a:ext>
                  </a:extLst>
                </a:gridCol>
              </a:tblGrid>
              <a:tr h="14478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sng" strike="noStrike" cap="none" normalizeH="0" baseline="0">
                          <a:ln>
                            <a:noFill/>
                          </a:ln>
                          <a:solidFill>
                            <a:srgbClr val="FF9900"/>
                          </a:solidFill>
                          <a:effectLst/>
                          <a:latin typeface="Arial" charset="0"/>
                          <a:cs typeface="Arial" charset="0"/>
                        </a:rPr>
                        <a:t>مزمور عشية</a:t>
                      </a:r>
                      <a:r>
                        <a:rPr kumimoji="0" lang="ar-SA" sz="3200" b="0" i="0" u="sng" strike="noStrike" cap="none" normalizeH="0" baseline="0">
                          <a:ln>
                            <a:noFill/>
                          </a:ln>
                          <a:solidFill>
                            <a:srgbClr val="FF9900"/>
                          </a:solidFill>
                          <a:effectLst/>
                          <a:latin typeface="Arial" charset="0"/>
                          <a:cs typeface="Arial" charset="0"/>
                        </a:rPr>
                        <a:t> ( 97 : 4 ، 8 )</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نظرَت خلاصَ إلهِنَا أقاصِي الأرضِ جميعُها. يَدينُ المَسكُونةَ بالعدلِ. والشُّعوبَ بالاستقامةِ. 		</a:t>
                      </a:r>
                      <a:r>
                        <a:rPr kumimoji="0" lang="ar-SA" sz="3200" b="1" i="0" u="none" strike="noStrike" cap="none" normalizeH="0" baseline="0">
                          <a:ln>
                            <a:noFill/>
                          </a:ln>
                          <a:solidFill>
                            <a:schemeClr val="bg1"/>
                          </a:solidFill>
                          <a:effectLst/>
                          <a:latin typeface="Arial" charset="0"/>
                          <a:cs typeface="Arial" charset="0"/>
                        </a:rPr>
                        <a:t> هللويا</a:t>
                      </a:r>
                      <a:r>
                        <a:rPr kumimoji="0" lang="ar-SA" sz="2800" b="1" i="0" u="none" strike="noStrike" cap="none" normalizeH="0" baseline="0">
                          <a:ln>
                            <a:noFill/>
                          </a:ln>
                          <a:solidFill>
                            <a:schemeClr val="bg1"/>
                          </a:solidFill>
                          <a:effectLst/>
                          <a:latin typeface="Arial" charset="0"/>
                          <a:cs typeface="Arial" charset="0"/>
                        </a:rPr>
                        <a:t>.</a:t>
                      </a:r>
                      <a:endParaRPr kumimoji="0" lang="en-US" sz="2800" b="0"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00"/>
                          </a:solidFill>
                          <a:effectLst/>
                          <a:latin typeface="Arial" charset="0"/>
                          <a:cs typeface="Arial" charset="0"/>
                        </a:rPr>
                        <a:t>Psalms 98:3, 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All the ends of the earth have seen the salvation of our God.</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With righteousness He shall judge the world, And the peoples with equity.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00"/>
                          </a:solidFill>
                          <a:effectLst/>
                          <a:latin typeface="Arial" charset="0"/>
                          <a:cs typeface="Arial" charset="0"/>
                        </a:rPr>
                        <a:t>Psalms 98:3, 9</a:t>
                      </a:r>
                    </a:p>
                    <a:p>
                      <a:pPr marL="0" marR="0" lvl="0" indent="0" algn="l" defTabSz="914400" rtl="0" eaLnBrk="1" fontAlgn="base" latinLnBrk="0" hangingPunct="1">
                        <a:lnSpc>
                          <a:spcPct val="100000"/>
                        </a:lnSpc>
                        <a:spcBef>
                          <a:spcPct val="20000"/>
                        </a:spcBef>
                        <a:spcAft>
                          <a:spcPct val="0"/>
                        </a:spcAft>
                        <a:buClrTx/>
                        <a:buSzTx/>
                        <a:buFontTx/>
                        <a:buAutoNum type="arabicPlain" startAt="3"/>
                        <a:tabLst/>
                      </a:pPr>
                      <a:r>
                        <a:rPr kumimoji="0" lang="fr-FR" sz="2800" b="0" i="0" u="none" strike="noStrike" cap="none" normalizeH="0" baseline="0">
                          <a:ln>
                            <a:noFill/>
                          </a:ln>
                          <a:solidFill>
                            <a:schemeClr val="bg1"/>
                          </a:solidFill>
                          <a:effectLst/>
                          <a:latin typeface="Arial" charset="0"/>
                          <a:cs typeface="Arial" charset="0"/>
                        </a:rPr>
                        <a:t> Toutes les extrémités de la terre Ont vu le salut de notre Dieu.</a:t>
                      </a:r>
                      <a:endParaRPr kumimoji="0" lang="fr-CA"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9 Il jugera le monde avec justice, Et les peuples avec droiture.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8960" name="Rectangle 48"/>
          <p:cNvSpPr>
            <a:spLocks noGrp="1" noChangeArrowheads="1"/>
          </p:cNvSpPr>
          <p:nvPr>
            <p:ph type="ctrTitle"/>
          </p:nvPr>
        </p:nvSpPr>
        <p:spPr/>
        <p:txBody>
          <a:bodyPr/>
          <a:lstStyle/>
          <a:p>
            <a:r>
              <a:rPr lang="en-US" dirty="0"/>
              <a:t>2pv</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74804" name="Group 52"/>
          <p:cNvGraphicFramePr>
            <a:graphicFrameLocks noGrp="1"/>
          </p:cNvGraphicFramePr>
          <p:nvPr/>
        </p:nvGraphicFramePr>
        <p:xfrm>
          <a:off x="0" y="76200"/>
          <a:ext cx="9144000" cy="6477000"/>
        </p:xfrm>
        <a:graphic>
          <a:graphicData uri="http://schemas.openxmlformats.org/drawingml/2006/table">
            <a:tbl>
              <a:tblPr/>
              <a:tblGrid>
                <a:gridCol w="4800600">
                  <a:extLst>
                    <a:ext uri="{9D8B030D-6E8A-4147-A177-3AD203B41FA5}">
                      <a16:colId xmlns:a16="http://schemas.microsoft.com/office/drawing/2014/main" val="20000"/>
                    </a:ext>
                  </a:extLst>
                </a:gridCol>
                <a:gridCol w="4343400">
                  <a:extLst>
                    <a:ext uri="{9D8B030D-6E8A-4147-A177-3AD203B41FA5}">
                      <a16:colId xmlns:a16="http://schemas.microsoft.com/office/drawing/2014/main" val="20001"/>
                    </a:ext>
                  </a:extLst>
                </a:gridCol>
              </a:tblGrid>
              <a:tr h="18288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2800" b="0" i="0" u="sng" strike="noStrike" cap="none" normalizeH="0" baseline="0">
                          <a:ln>
                            <a:noFill/>
                          </a:ln>
                          <a:solidFill>
                            <a:srgbClr val="FF9900"/>
                          </a:solidFill>
                          <a:effectLst/>
                          <a:latin typeface="Arial" charset="0"/>
                          <a:cs typeface="Arial" charset="0"/>
                        </a:rPr>
                        <a:t>متى </a:t>
                      </a:r>
                      <a:r>
                        <a:rPr kumimoji="0" lang="ar-SA" sz="2800" b="0" i="0" u="sng" strike="noStrike" cap="none" normalizeH="0" baseline="0">
                          <a:ln>
                            <a:noFill/>
                          </a:ln>
                          <a:solidFill>
                            <a:srgbClr val="FF9900"/>
                          </a:solidFill>
                          <a:effectLst/>
                          <a:latin typeface="Arial" charset="0"/>
                          <a:cs typeface="Arial" charset="0"/>
                        </a:rPr>
                        <a:t> ( 14 : 22 ـ 36 )</a:t>
                      </a:r>
                      <a:r>
                        <a:rPr kumimoji="0" lang="ar-SA" sz="2800" b="1" i="0" u="sng" strike="noStrike" cap="none" normalizeH="0" baseline="0">
                          <a:ln>
                            <a:noFill/>
                          </a:ln>
                          <a:solidFill>
                            <a:schemeClr val="bg1"/>
                          </a:solidFill>
                          <a:effectLst/>
                          <a:latin typeface="Arial" charset="0"/>
                          <a:cs typeface="Arial" charset="0"/>
                        </a:rPr>
                        <a:t> </a:t>
                      </a:r>
                      <a:endParaRPr kumimoji="0" lang="ar-SA" sz="2800" b="0" i="0" u="sng"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وللوقتِ ألزمَ تَلاميذهُ أن يَدخلوا السَّفينةَ ويسبقُوهُ إلى العبرِ حتَّى يَصرفَ الجموعَ. وبعدما صرف الجموع صَعِدَ إلى الجبل على انفردٍ ليُصلِّيَ، </a:t>
                      </a:r>
                      <a:endParaRPr kumimoji="0" lang="en-US" sz="3200" b="0" i="0" u="none" strike="noStrike" cap="none" normalizeH="0" baseline="0">
                        <a:ln>
                          <a:noFill/>
                        </a:ln>
                        <a:solidFill>
                          <a:srgbClr val="FF9900"/>
                        </a:solidFill>
                        <a:effectLst/>
                        <a:latin typeface="Arial" charset="0"/>
                        <a:cs typeface="Arial" charset="0"/>
                      </a:endParaRPr>
                    </a:p>
                  </a:txBody>
                  <a:tcPr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Matthew 14:22-36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22 Immediately Jesus made His disciples get into the boat and go before Him to the other side, while He sent the multitudes away. 23 And when He had sent the multitudes away, He went up on the mountain by Himself to pray.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Matthieu14:22-36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22 Ensuite, il obligea les disciples à monter dans la barque et à le précéder sur l’autre rive, pendant qu’il renverrait les foules. 23 Après les avoir renvoyées, il monta sur la montagne pour prier à l’écart ; </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74805" name="Rectangle 53"/>
          <p:cNvSpPr>
            <a:spLocks noGrp="1" noChangeArrowheads="1"/>
          </p:cNvSpPr>
          <p:nvPr>
            <p:ph type="ctrTitle"/>
          </p:nvPr>
        </p:nvSpPr>
        <p:spPr/>
        <p:txBody>
          <a:bodyPr/>
          <a:lstStyle/>
          <a:p>
            <a:r>
              <a:rPr lang="en-US"/>
              <a:t>2v</a:t>
            </a:r>
          </a:p>
        </p:txBody>
      </p:sp>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41024" name="Group 64"/>
          <p:cNvGraphicFramePr>
            <a:graphicFrameLocks noGrp="1"/>
          </p:cNvGraphicFramePr>
          <p:nvPr/>
        </p:nvGraphicFramePr>
        <p:xfrm>
          <a:off x="76200" y="76200"/>
          <a:ext cx="9067800" cy="6705600"/>
        </p:xfrm>
        <a:graphic>
          <a:graphicData uri="http://schemas.openxmlformats.org/drawingml/2006/table">
            <a:tbl>
              <a:tblPr/>
              <a:tblGrid>
                <a:gridCol w="4419600">
                  <a:extLst>
                    <a:ext uri="{9D8B030D-6E8A-4147-A177-3AD203B41FA5}">
                      <a16:colId xmlns:a16="http://schemas.microsoft.com/office/drawing/2014/main" val="20000"/>
                    </a:ext>
                  </a:extLst>
                </a:gridCol>
                <a:gridCol w="4648200">
                  <a:extLst>
                    <a:ext uri="{9D8B030D-6E8A-4147-A177-3AD203B41FA5}">
                      <a16:colId xmlns:a16="http://schemas.microsoft.com/office/drawing/2014/main" val="20001"/>
                    </a:ext>
                  </a:extLst>
                </a:gridCol>
              </a:tblGrid>
              <a:tr h="20574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ولمَّا صار المساءُ كان هو هناكَ وحدهُ. وأمَّا السَّفينةُ فكانت بعيدةً عن البَرِّ بنحو خمسة وعشرين غلوة مُعذَّبةً من الأمواج. لأنَّ الرِّيحَ كانت مُضادَّةً. وفي الهزيع الرَّابع من اللَّيل جاءَ إليهُم يسوعُ ماشياً على البحر.</a:t>
                      </a:r>
                      <a:endParaRPr kumimoji="0" lang="en-US" sz="3200" b="0" i="0" u="none" strike="noStrike" cap="none" normalizeH="0" baseline="0">
                        <a:ln>
                          <a:noFill/>
                        </a:ln>
                        <a:solidFill>
                          <a:schemeClr val="bg1"/>
                        </a:solidFill>
                        <a:effectLst/>
                        <a:latin typeface="Arial" charset="0"/>
                        <a:cs typeface="Arial" charset="0"/>
                      </a:endParaRPr>
                    </a:p>
                  </a:txBody>
                  <a:tcPr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Now when evening came, He was alone there. 24 But the boat was now in the middle of the sea, tossed by the waves, for the wind was contrary. 25 Now in the fourth watch of the night Jesus went to them, walking on the sea.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et le soir venu, il était là seul. 24 La barque était déjà à une distance de plusieurs stades de la terre, malmenée par les vagues ; car le vent était contraire. 25 A la quatrième veille de la nuit, Jésus alla vers eux en marchant sur la mer. </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269336" name="Group 24"/>
          <p:cNvGraphicFramePr>
            <a:graphicFrameLocks noGrp="1"/>
          </p:cNvGraphicFramePr>
          <p:nvPr/>
        </p:nvGraphicFramePr>
        <p:xfrm>
          <a:off x="76200" y="152400"/>
          <a:ext cx="9067800" cy="6204840"/>
        </p:xfrm>
        <a:graphic>
          <a:graphicData uri="http://schemas.openxmlformats.org/drawingml/2006/table">
            <a:tbl>
              <a:tblPr/>
              <a:tblGrid>
                <a:gridCol w="4572000">
                  <a:extLst>
                    <a:ext uri="{9D8B030D-6E8A-4147-A177-3AD203B41FA5}">
                      <a16:colId xmlns:a16="http://schemas.microsoft.com/office/drawing/2014/main" val="20000"/>
                    </a:ext>
                  </a:extLst>
                </a:gridCol>
                <a:gridCol w="4495800">
                  <a:extLst>
                    <a:ext uri="{9D8B030D-6E8A-4147-A177-3AD203B41FA5}">
                      <a16:colId xmlns:a16="http://schemas.microsoft.com/office/drawing/2014/main" val="20001"/>
                    </a:ext>
                  </a:extLst>
                </a:gridCol>
              </a:tblGrid>
              <a:tr h="14478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فلمَّا رآهُ تلاميذهُ ماشياً على البحر اضطربوا وقالوا: " إنَّهُ خيالٌ ". ومِن الخوفِ صرخوا! فللوقت كلَّمهم يسوع قائلاً: " تشجَّعوا! أنا هو. لا تَخَافُوا ".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26 And when the disciples saw Him walking on the sea, they were troubled, saying, It is a ghost! And they cried out for fear. 27 But immediately Jesus spoke to them, saying, Be of good cheer! It is I; do not be afraid.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26 Quand les disciples le virent marcher sur la mer, ils furent troublés et dirent : C’est un fantôme ! Et dans leur crainte, ils poussèrent des cris. 27 Jésus leur dit aussitôt : Rassurez vous, c’est moi, n’ayez pas peur ! </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42030" name="Group 46"/>
          <p:cNvGraphicFramePr>
            <a:graphicFrameLocks noGrp="1"/>
          </p:cNvGraphicFramePr>
          <p:nvPr/>
        </p:nvGraphicFramePr>
        <p:xfrm>
          <a:off x="0" y="76200"/>
          <a:ext cx="9144000" cy="6400800"/>
        </p:xfrm>
        <a:graphic>
          <a:graphicData uri="http://schemas.openxmlformats.org/drawingml/2006/table">
            <a:tbl>
              <a:tblPr/>
              <a:tblGrid>
                <a:gridCol w="5029200">
                  <a:extLst>
                    <a:ext uri="{9D8B030D-6E8A-4147-A177-3AD203B41FA5}">
                      <a16:colId xmlns:a16="http://schemas.microsoft.com/office/drawing/2014/main" val="20000"/>
                    </a:ext>
                  </a:extLst>
                </a:gridCol>
                <a:gridCol w="4114800">
                  <a:extLst>
                    <a:ext uri="{9D8B030D-6E8A-4147-A177-3AD203B41FA5}">
                      <a16:colId xmlns:a16="http://schemas.microsoft.com/office/drawing/2014/main" val="20001"/>
                    </a:ext>
                  </a:extLst>
                </a:gridCol>
              </a:tblGrid>
              <a:tr h="17526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فأجاب بُطرسُ وقال له: " يا ربُّ، إن كُنتَ أنتَ هوَ، فَمُرني أن آتي إليك على الماء ". فقال له: " تعـال ". فنـزل بُطـرسُ من السَّفيـنةِ ومشـى على الماء ليأتي إلى يسوعَ.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28 And Peter answered Him and said, Lord, if it is You, command me to come to You on the water. 29 So He said, Come. And when Peter had come down out of the boat, he walked on the water to go to Jesus.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28 Pierre lui répondit : Si c’est toi, ordonne moi d’aller vers toi sur les eaux. 29 Et il dit : Viens ! Pierre sortit de la barque et marcha sur les eaux pour aller vers Jésus.</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43065" name="Group 57"/>
          <p:cNvGraphicFramePr>
            <a:graphicFrameLocks noGrp="1"/>
          </p:cNvGraphicFramePr>
          <p:nvPr/>
        </p:nvGraphicFramePr>
        <p:xfrm>
          <a:off x="0" y="0"/>
          <a:ext cx="9144000" cy="6616320"/>
        </p:xfrm>
        <a:graphic>
          <a:graphicData uri="http://schemas.openxmlformats.org/drawingml/2006/table">
            <a:tbl>
              <a:tblPr/>
              <a:tblGrid>
                <a:gridCol w="4953000">
                  <a:extLst>
                    <a:ext uri="{9D8B030D-6E8A-4147-A177-3AD203B41FA5}">
                      <a16:colId xmlns:a16="http://schemas.microsoft.com/office/drawing/2014/main" val="20000"/>
                    </a:ext>
                  </a:extLst>
                </a:gridCol>
                <a:gridCol w="4191000">
                  <a:extLst>
                    <a:ext uri="{9D8B030D-6E8A-4147-A177-3AD203B41FA5}">
                      <a16:colId xmlns:a16="http://schemas.microsoft.com/office/drawing/2014/main" val="20001"/>
                    </a:ext>
                  </a:extLst>
                </a:gridCol>
              </a:tblGrid>
              <a:tr h="18288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ولمَّا رأى الرِّيحَ خاف. وإذ ابتدأ يغرقُ، صرخ قائلاً: " يا ربُّ نجِّني ". فللوقت مدَّ يسوعُ يَدهُ وأمسكهُ وقال له: " يا قليل الإيمان، لماذا شككت؟ " فلمَّا ركب السَّفينةَ سكنت الرِّيحُ. </a:t>
                      </a:r>
                      <a:endParaRPr kumimoji="0" lang="en-US" sz="3200" b="0"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30 But when he saw that the wind was boisterous, he was afraid; and beginning to sink he cried out, saying, Lord, save me! 31 And immediately Jesus stretched out His hand and caught him, and said to him, O you of little faith, why did you doubt? 32 And when they got into the boat, the wind ceased.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30 Mais en voyant que le vent était fort, il eut peur, et, comme il commençait à enfoncer il s’écria : Seigneur, sauve–moi !31 Aussitôt Jésus étendit la main, le saisit et lui dit : Homme de peu de foi, pourquoi as–tu douté ? 32 Ils montèrent dans la barque, et le vent tomba.</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46123" name="Group 43"/>
          <p:cNvGraphicFramePr>
            <a:graphicFrameLocks noGrp="1"/>
          </p:cNvGraphicFramePr>
          <p:nvPr/>
        </p:nvGraphicFramePr>
        <p:xfrm>
          <a:off x="0" y="76200"/>
          <a:ext cx="9144000" cy="6019800"/>
        </p:xfrm>
        <a:graphic>
          <a:graphicData uri="http://schemas.openxmlformats.org/drawingml/2006/table">
            <a:tbl>
              <a:tblPr/>
              <a:tblGrid>
                <a:gridCol w="4267200">
                  <a:extLst>
                    <a:ext uri="{9D8B030D-6E8A-4147-A177-3AD203B41FA5}">
                      <a16:colId xmlns:a16="http://schemas.microsoft.com/office/drawing/2014/main" val="20000"/>
                    </a:ext>
                  </a:extLst>
                </a:gridCol>
                <a:gridCol w="4876800">
                  <a:extLst>
                    <a:ext uri="{9D8B030D-6E8A-4147-A177-3AD203B41FA5}">
                      <a16:colId xmlns:a16="http://schemas.microsoft.com/office/drawing/2014/main" val="20001"/>
                    </a:ext>
                  </a:extLst>
                </a:gridCol>
              </a:tblGrid>
              <a:tr h="13716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والذين في السَّفينةِ سجدوا لهُ قائلين: " بالحقيقةِ أنتَ ابن اللـه ! ". فلمَّا عبروا دخلوا إلى أرض جَنِّيسَارَتَ، فعَرفَهُ رجالُ ذلكَ المكان.</a:t>
                      </a:r>
                      <a:endParaRPr kumimoji="0" lang="en-US" sz="3200" b="0"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33 Then those who were in the boat came and worshiped Him, saying, Truly You are the Son of God. 34 When they had crossed over, they came to the land of Gennesaret. 35 And when the men of that place recognized Him,</a:t>
                      </a:r>
                      <a:endParaRPr kumimoji="0" lang="en-US" sz="2800" b="0"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33 Ceux qui étaient dans la barque se prosternèrent devant Jésus et dirent : Tu es véritablement le Fils de Dieu. 34 Ils achevèrent la traversée et arrivèrent dans le pays de Génésareth. 35 Les gens de l’endroit reconnurent Jésus, envoyèrent (des messagers)</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98337" name="Group 33"/>
          <p:cNvGraphicFramePr>
            <a:graphicFrameLocks noGrp="1"/>
          </p:cNvGraphicFramePr>
          <p:nvPr/>
        </p:nvGraphicFramePr>
        <p:xfrm>
          <a:off x="76200" y="76200"/>
          <a:ext cx="9067800" cy="6352032"/>
        </p:xfrm>
        <a:graphic>
          <a:graphicData uri="http://schemas.openxmlformats.org/drawingml/2006/table">
            <a:tbl>
              <a:tblPr/>
              <a:tblGrid>
                <a:gridCol w="4724400">
                  <a:extLst>
                    <a:ext uri="{9D8B030D-6E8A-4147-A177-3AD203B41FA5}">
                      <a16:colId xmlns:a16="http://schemas.microsoft.com/office/drawing/2014/main" val="20000"/>
                    </a:ext>
                  </a:extLst>
                </a:gridCol>
                <a:gridCol w="4343400">
                  <a:extLst>
                    <a:ext uri="{9D8B030D-6E8A-4147-A177-3AD203B41FA5}">
                      <a16:colId xmlns:a16="http://schemas.microsoft.com/office/drawing/2014/main" val="20001"/>
                    </a:ext>
                  </a:extLst>
                </a:gridCol>
              </a:tblGrid>
              <a:tr h="1219200">
                <a:tc gridSpan="2">
                  <a:txBody>
                    <a:bodyPr/>
                    <a:lstStyle/>
                    <a:p>
                      <a:pPr marL="0" marR="0" lvl="0" indent="0" algn="r" defTabSz="914400" rtl="1" eaLnBrk="1" fontAlgn="base" latinLnBrk="0" hangingPunct="1">
                        <a:lnSpc>
                          <a:spcPct val="90000"/>
                        </a:lnSpc>
                        <a:spcBef>
                          <a:spcPct val="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وأرسلوا إلى جَميع تلك الكورةِ المُحيطةِ، وقدَّموا إليهِ جميع السُّقماء. </a:t>
                      </a:r>
                      <a:endParaRPr kumimoji="0" lang="en-US" sz="3200" b="0" i="0" u="none" strike="noStrike" cap="none" normalizeH="0" baseline="0" dirty="0">
                        <a:ln>
                          <a:noFill/>
                        </a:ln>
                        <a:solidFill>
                          <a:srgbClr val="FF9900"/>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وطلبوا إليهِ أن يلمسوا هُدْبَ ثوبه فقط. فجميعُ الذينَ لمسُوهُ خلصوا.</a:t>
                      </a:r>
                      <a:endParaRPr kumimoji="0" lang="en-US" sz="3200" b="0" i="0" u="none" strike="noStrike" cap="none" normalizeH="0" baseline="0" dirty="0">
                        <a:ln>
                          <a:noFill/>
                        </a:ln>
                        <a:solidFill>
                          <a:srgbClr val="FF9900"/>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2800" b="0" i="0" u="none" strike="noStrike" cap="none" normalizeH="0" baseline="0" dirty="0">
                          <a:ln>
                            <a:noFill/>
                          </a:ln>
                          <a:solidFill>
                            <a:srgbClr val="FF9900"/>
                          </a:solidFill>
                          <a:effectLst/>
                          <a:latin typeface="Arial" charset="0"/>
                          <a:cs typeface="Arial" charset="0"/>
                        </a:rPr>
                        <a:t>( والمجد للـه دائماً )</a:t>
                      </a:r>
                      <a:endParaRPr kumimoji="0" lang="en-US" sz="2800" b="0" i="0" u="none" strike="noStrike" cap="none" normalizeH="0" baseline="0" dirty="0">
                        <a:ln>
                          <a:noFill/>
                        </a:ln>
                        <a:solidFill>
                          <a:srgbClr val="FF9900"/>
                        </a:solidFill>
                        <a:effectLst/>
                        <a:latin typeface="Arial" charset="0"/>
                        <a:cs typeface="Arial" charset="0"/>
                      </a:endParaRPr>
                    </a:p>
                  </a:txBody>
                  <a:tcPr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7244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 they sent out into all that surrounding region, brought to Him all who were sick, 36 and begged Him that they might only touch the hem of His garment. And as many as touched it were made perfectly well,</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dans tous les environs, et on lui amena tous les malades. 36 Ils le suppliaient afin de toucher seulement la frange de son vêtement. Et tous ceux qui le touchèrent furent pleinement délivrés. </a:t>
                      </a:r>
                      <a:r>
                        <a:rPr kumimoji="0" lang="fr-CA" sz="2400" b="1" i="0" u="none" strike="noStrike" cap="none" normalizeH="0" baseline="0" dirty="0">
                          <a:ln>
                            <a:noFill/>
                          </a:ln>
                          <a:solidFill>
                            <a:srgbClr val="FF9900"/>
                          </a:solidFill>
                          <a:effectLst/>
                          <a:latin typeface="Arial" charset="0"/>
                          <a:cs typeface="Arial" charset="0"/>
                        </a:rPr>
                        <a:t>(Gloire à Dieu éternellement.)</a:t>
                      </a:r>
                      <a:endParaRPr kumimoji="0" lang="en-US" sz="2400" b="1" i="0" u="none" strike="noStrike" cap="none" normalizeH="0" baseline="0" dirty="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a:solidFill>
                  <a:schemeClr val="bg1"/>
                </a:solidFill>
              </a:rPr>
              <a:t>Continue to Raising of Incense</a:t>
            </a:r>
          </a:p>
          <a:p>
            <a:pPr algn="ctr"/>
            <a:r>
              <a:rPr lang="ar-EG">
                <a:solidFill>
                  <a:schemeClr val="bg1"/>
                </a:solidFill>
              </a:rPr>
              <a:t>تكملة رفع بخور</a:t>
            </a:r>
            <a:endParaRPr lang="en-CA">
              <a:solidFill>
                <a:schemeClr val="bg1"/>
              </a:solidFill>
            </a:endParaRPr>
          </a:p>
        </p:txBody>
      </p:sp>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0338"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a:r>
              <a:rPr lang="en-US" sz="4400" u="sng">
                <a:solidFill>
                  <a:srgbClr val="FF9933"/>
                </a:solidFill>
              </a:rPr>
              <a:t>Matins Psalm and Gospel</a:t>
            </a:r>
          </a:p>
          <a:p>
            <a:pPr algn="ctr" rtl="1"/>
            <a:r>
              <a:rPr lang="ar-EG" sz="4400" u="sng">
                <a:solidFill>
                  <a:srgbClr val="FF9933"/>
                </a:solidFill>
              </a:rPr>
              <a:t>مزمور و أنجيل  باكر</a:t>
            </a:r>
          </a:p>
          <a:p>
            <a:pPr algn="ctr" rtl="1"/>
            <a:r>
              <a:rPr lang="fr-CA" sz="4400" u="sng">
                <a:solidFill>
                  <a:srgbClr val="FF9933"/>
                </a:solidFill>
              </a:rPr>
              <a:t>Psaume et Évangile du Matin</a:t>
            </a:r>
          </a:p>
        </p:txBody>
      </p:sp>
      <p:pic>
        <p:nvPicPr>
          <p:cNvPr id="270339" name="Picture 3" descr="sun_cross"/>
          <p:cNvPicPr>
            <a:picLocks noChangeAspect="1" noChangeArrowheads="1"/>
          </p:cNvPicPr>
          <p:nvPr/>
        </p:nvPicPr>
        <p:blipFill>
          <a:blip r:embed="rId2"/>
          <a:srcRect/>
          <a:stretch>
            <a:fillRect/>
          </a:stretch>
        </p:blipFill>
        <p:spPr bwMode="auto">
          <a:xfrm>
            <a:off x="3352800" y="854075"/>
            <a:ext cx="2803525" cy="2430463"/>
          </a:xfrm>
          <a:prstGeom prst="rect">
            <a:avLst/>
          </a:prstGeom>
          <a:noFill/>
        </p:spPr>
      </p:pic>
    </p:spTree>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48163" name="Group 35"/>
          <p:cNvGraphicFramePr>
            <a:graphicFrameLocks noGrp="1"/>
          </p:cNvGraphicFramePr>
          <p:nvPr/>
        </p:nvGraphicFramePr>
        <p:xfrm>
          <a:off x="152400" y="0"/>
          <a:ext cx="8991600" cy="6430392"/>
        </p:xfrm>
        <a:graphic>
          <a:graphicData uri="http://schemas.openxmlformats.org/drawingml/2006/table">
            <a:tbl>
              <a:tblPr/>
              <a:tblGrid>
                <a:gridCol w="4343400">
                  <a:extLst>
                    <a:ext uri="{9D8B030D-6E8A-4147-A177-3AD203B41FA5}">
                      <a16:colId xmlns:a16="http://schemas.microsoft.com/office/drawing/2014/main" val="20000"/>
                    </a:ext>
                  </a:extLst>
                </a:gridCol>
                <a:gridCol w="4648200">
                  <a:extLst>
                    <a:ext uri="{9D8B030D-6E8A-4147-A177-3AD203B41FA5}">
                      <a16:colId xmlns:a16="http://schemas.microsoft.com/office/drawing/2014/main" val="20001"/>
                    </a:ext>
                  </a:extLst>
                </a:gridCol>
              </a:tblGrid>
              <a:tr h="17526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00"/>
                          </a:solidFill>
                          <a:effectLst/>
                          <a:latin typeface="Arial" charset="0"/>
                          <a:cs typeface="Arial" charset="0"/>
                        </a:rPr>
                        <a:t>مزمور باكر</a:t>
                      </a:r>
                      <a:r>
                        <a:rPr kumimoji="0" lang="ar-SA" sz="3600" b="0" i="0" u="sng" strike="noStrike" cap="none" normalizeH="0" baseline="0">
                          <a:ln>
                            <a:noFill/>
                          </a:ln>
                          <a:solidFill>
                            <a:srgbClr val="FF9900"/>
                          </a:solidFill>
                          <a:effectLst/>
                          <a:latin typeface="Arial" charset="0"/>
                          <a:cs typeface="Arial" charset="0"/>
                        </a:rPr>
                        <a:t> ( 96 : 1 ، 2 )</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الرَّبُّ قَدْ مَلَكَ فلتتهلل الأرضُ. ولتفرَحِ الجَزَائِرُ الكثيرةُ. سحابٌ وضبابٌ حولهُ. العدلُ والقضاءُ قوامُ عرشهِ</a:t>
                      </a:r>
                      <a:r>
                        <a:rPr kumimoji="0" lang="ar-SA" sz="2800" b="0" i="0" u="none" strike="noStrike" cap="none" normalizeH="0" baseline="0">
                          <a:ln>
                            <a:noFill/>
                          </a:ln>
                          <a:solidFill>
                            <a:schemeClr val="bg1"/>
                          </a:solidFill>
                          <a:effectLst/>
                          <a:latin typeface="Arial" charset="0"/>
                          <a:cs typeface="Arial" charset="0"/>
                        </a:rPr>
                        <a:t>.  		 </a:t>
                      </a:r>
                      <a:r>
                        <a:rPr kumimoji="0" lang="ar-SA" sz="2800" b="1" i="0" u="none" strike="noStrike" cap="none" normalizeH="0" baseline="0">
                          <a:ln>
                            <a:noFill/>
                          </a:ln>
                          <a:solidFill>
                            <a:schemeClr val="bg1"/>
                          </a:solidFill>
                          <a:effectLst/>
                          <a:latin typeface="Arial" charset="0"/>
                          <a:cs typeface="Arial" charset="0"/>
                        </a:rPr>
                        <a:t>هللويا.</a:t>
                      </a:r>
                      <a:endParaRPr kumimoji="0" lang="en-US" sz="2800" b="1"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00"/>
                          </a:solidFill>
                          <a:effectLst/>
                          <a:latin typeface="Arial" charset="0"/>
                          <a:cs typeface="Arial" charset="0"/>
                        </a:rPr>
                        <a:t>Psalms 97:1-2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The Lord reigns; Let the earth rejoice; Let the multitude of isles be glad!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Clouds and darkness surround Him; Righteousness and justice are the foundation of His throne.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00"/>
                          </a:solidFill>
                          <a:effectLst/>
                          <a:latin typeface="Arial" charset="0"/>
                          <a:cs typeface="Arial" charset="0"/>
                        </a:rPr>
                        <a:t>Psalms 97:1-2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a:ln>
                            <a:noFill/>
                          </a:ln>
                          <a:solidFill>
                            <a:schemeClr val="bg1"/>
                          </a:solidFill>
                          <a:effectLst/>
                          <a:latin typeface="Arial" charset="0"/>
                          <a:cs typeface="Arial" charset="0"/>
                        </a:rPr>
                        <a:t>1 L’Éternel règne : que la terre soit dans l’allégresse, Que les îles nombreuses se réjouissent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a:ln>
                            <a:noFill/>
                          </a:ln>
                          <a:solidFill>
                            <a:schemeClr val="bg1"/>
                          </a:solidFill>
                          <a:effectLst/>
                          <a:latin typeface="Arial" charset="0"/>
                          <a:cs typeface="Arial" charset="0"/>
                        </a:rPr>
                        <a:t>2 La nuée et l’obscurité l’environnent, La justice et le droit sont la base de son trône.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8164" name="Rectangle 36"/>
          <p:cNvSpPr>
            <a:spLocks noGrp="1" noChangeArrowheads="1"/>
          </p:cNvSpPr>
          <p:nvPr>
            <p:ph type="ctrTitle"/>
          </p:nvPr>
        </p:nvSpPr>
        <p:spPr/>
        <p:txBody>
          <a:bodyPr/>
          <a:lstStyle/>
          <a:p>
            <a:r>
              <a:rPr lang="en-US" sz="1000"/>
              <a:t>2pm</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76850" name="Group 50"/>
          <p:cNvGraphicFramePr>
            <a:graphicFrameLocks noGrp="1"/>
          </p:cNvGraphicFramePr>
          <p:nvPr/>
        </p:nvGraphicFramePr>
        <p:xfrm>
          <a:off x="0" y="0"/>
          <a:ext cx="9144000" cy="6477000"/>
        </p:xfrm>
        <a:graphic>
          <a:graphicData uri="http://schemas.openxmlformats.org/drawingml/2006/table">
            <a:tbl>
              <a:tblPr/>
              <a:tblGrid>
                <a:gridCol w="4724400">
                  <a:extLst>
                    <a:ext uri="{9D8B030D-6E8A-4147-A177-3AD203B41FA5}">
                      <a16:colId xmlns:a16="http://schemas.microsoft.com/office/drawing/2014/main" val="20000"/>
                    </a:ext>
                  </a:extLst>
                </a:gridCol>
                <a:gridCol w="4419600">
                  <a:extLst>
                    <a:ext uri="{9D8B030D-6E8A-4147-A177-3AD203B41FA5}">
                      <a16:colId xmlns:a16="http://schemas.microsoft.com/office/drawing/2014/main" val="20001"/>
                    </a:ext>
                  </a:extLst>
                </a:gridCol>
              </a:tblGrid>
              <a:tr h="18288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00"/>
                          </a:solidFill>
                          <a:effectLst/>
                          <a:latin typeface="Arial" charset="0"/>
                          <a:cs typeface="Arial" charset="0"/>
                        </a:rPr>
                        <a:t>مرقس ( 3 : 7 ـ 12 )</a:t>
                      </a:r>
                      <a:r>
                        <a:rPr kumimoji="0" lang="ar-SA" sz="3200" b="1" i="0" u="sng" strike="noStrike" cap="none" normalizeH="0" baseline="0">
                          <a:ln>
                            <a:noFill/>
                          </a:ln>
                          <a:solidFill>
                            <a:schemeClr val="tx1"/>
                          </a:solidFill>
                          <a:effectLst/>
                          <a:latin typeface="Arial" charset="0"/>
                          <a:cs typeface="Arial" charset="0"/>
                        </a:rPr>
                        <a:t> </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فانطلقَ يسوعُ معَ تَلاميذِه إلى عبر البحرِ، وتبعهُ جمعٌ كثيرٌ من الجَلِيلِ ومن اليهوديَّةِ ومن أُورُشليمَ ومن أَدوميَّةَ ومِنْ عَبْرِ الأُرْدُنِّ.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Mark 3:7-12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But Jesus withdrew with His disciples to the sea. And a great multitude from Galilee followed Him, and from Judea 8 and Jerusalem and Idumea and beyond the Jordan;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Marc 3:7-12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Jésus se retira vers la mer avec ses disciples. Une grande multitude le suivit, venue de Galilée, 8 de Judée, de Jérusalem, d’Idumée, de Transjordanie</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76851" name="Rectangle 51"/>
          <p:cNvSpPr>
            <a:spLocks noGrp="1" noChangeArrowheads="1"/>
          </p:cNvSpPr>
          <p:nvPr>
            <p:ph type="ctrTitle"/>
          </p:nvPr>
        </p:nvSpPr>
        <p:spPr/>
        <p:txBody>
          <a:bodyPr/>
          <a:lstStyle/>
          <a:p>
            <a:r>
              <a:rPr lang="en-US"/>
              <a:t>2m</a:t>
            </a:r>
          </a:p>
        </p:txBody>
      </p:sp>
    </p:spTree>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344079" name="Group 15"/>
          <p:cNvGraphicFramePr>
            <a:graphicFrameLocks noGrp="1"/>
          </p:cNvGraphicFramePr>
          <p:nvPr/>
        </p:nvGraphicFramePr>
        <p:xfrm>
          <a:off x="0" y="0"/>
          <a:ext cx="9144000" cy="6477000"/>
        </p:xfrm>
        <a:graphic>
          <a:graphicData uri="http://schemas.openxmlformats.org/drawingml/2006/table">
            <a:tbl>
              <a:tblPr/>
              <a:tblGrid>
                <a:gridCol w="4724400">
                  <a:extLst>
                    <a:ext uri="{9D8B030D-6E8A-4147-A177-3AD203B41FA5}">
                      <a16:colId xmlns:a16="http://schemas.microsoft.com/office/drawing/2014/main" val="20000"/>
                    </a:ext>
                  </a:extLst>
                </a:gridCol>
                <a:gridCol w="4419600">
                  <a:extLst>
                    <a:ext uri="{9D8B030D-6E8A-4147-A177-3AD203B41FA5}">
                      <a16:colId xmlns:a16="http://schemas.microsoft.com/office/drawing/2014/main" val="20001"/>
                    </a:ext>
                  </a:extLst>
                </a:gridCol>
              </a:tblGrid>
              <a:tr h="18288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وجمعٌ كثيرٌ من صُور وصيدا، إذ سَمِعوا بما صَنَعَ أتوا إليهِ.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and those from Tyre and Sidon, a great multitude, when they heard how many things He was doing, came to Him.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et des environs de Tyr et de Sidon. Une grande multitude, apprenant tout ce qu’il faisait, vint à lui.</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50222" name="Group 46"/>
          <p:cNvGraphicFramePr>
            <a:graphicFrameLocks noGrp="1"/>
          </p:cNvGraphicFramePr>
          <p:nvPr/>
        </p:nvGraphicFramePr>
        <p:xfrm>
          <a:off x="76200" y="152400"/>
          <a:ext cx="9067800" cy="6200775"/>
        </p:xfrm>
        <a:graphic>
          <a:graphicData uri="http://schemas.openxmlformats.org/drawingml/2006/table">
            <a:tbl>
              <a:tblPr/>
              <a:tblGrid>
                <a:gridCol w="4267200">
                  <a:extLst>
                    <a:ext uri="{9D8B030D-6E8A-4147-A177-3AD203B41FA5}">
                      <a16:colId xmlns:a16="http://schemas.microsoft.com/office/drawing/2014/main" val="20000"/>
                    </a:ext>
                  </a:extLst>
                </a:gridCol>
                <a:gridCol w="4800600">
                  <a:extLst>
                    <a:ext uri="{9D8B030D-6E8A-4147-A177-3AD203B41FA5}">
                      <a16:colId xmlns:a16="http://schemas.microsoft.com/office/drawing/2014/main" val="20001"/>
                    </a:ext>
                  </a:extLst>
                </a:gridCol>
              </a:tblGrid>
              <a:tr h="12192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فقال لتلاميذه أن تُلازمه سفينةٌ لسبب الجمع، كي لا يَزحَمُوهُ، لأنَّه كان قد شفَى كثيرين، حتَّى وقع عليه ليلمسه كل مَن فيه داءٌ.</a:t>
                      </a:r>
                      <a:endParaRPr kumimoji="0" lang="en-US" sz="3200" b="0" i="0" u="none" strike="noStrike" cap="none" normalizeH="0" baseline="0">
                        <a:ln>
                          <a:noFill/>
                        </a:ln>
                        <a:solidFill>
                          <a:srgbClr val="FF9900"/>
                        </a:solidFill>
                        <a:effectLst/>
                        <a:latin typeface="Arial" charset="0"/>
                        <a:cs typeface="Arial" charset="0"/>
                      </a:endParaRPr>
                    </a:p>
                  </a:txBody>
                  <a:tcPr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98157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So He told His disciples that a small boat should be kept ready for Him because of the multitude, lest they should crush Him. 10 For He healed many, so that as many as had afflictions pressed about Him to touch Him.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9 Il dit à ses disciples de tenir à sa disposition une petite barque, afin de ne pas être pressé par la foule.10 En effet, comme il guérissait beaucoup de gens, tous ceux qui avaient des maladies se jetaient sur lui pour le toucher.</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77850" name="Group 26"/>
          <p:cNvGraphicFramePr>
            <a:graphicFrameLocks noGrp="1"/>
          </p:cNvGraphicFramePr>
          <p:nvPr/>
        </p:nvGraphicFramePr>
        <p:xfrm>
          <a:off x="0" y="76200"/>
          <a:ext cx="9144000" cy="6284088"/>
        </p:xfrm>
        <a:graphic>
          <a:graphicData uri="http://schemas.openxmlformats.org/drawingml/2006/table">
            <a:tbl>
              <a:tblPr/>
              <a:tblGrid>
                <a:gridCol w="4419600">
                  <a:extLst>
                    <a:ext uri="{9D8B030D-6E8A-4147-A177-3AD203B41FA5}">
                      <a16:colId xmlns:a16="http://schemas.microsoft.com/office/drawing/2014/main" val="20000"/>
                    </a:ext>
                  </a:extLst>
                </a:gridCol>
                <a:gridCol w="4724400">
                  <a:extLst>
                    <a:ext uri="{9D8B030D-6E8A-4147-A177-3AD203B41FA5}">
                      <a16:colId xmlns:a16="http://schemas.microsoft.com/office/drawing/2014/main" val="20001"/>
                    </a:ext>
                  </a:extLst>
                </a:gridCol>
              </a:tblGrid>
              <a:tr h="17526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والأرواح النَّجسة حينما نظرتهُ خرَّت قُدَّامه وصرخت قائلةً: " إنَّكَ أنتَ هو ابن الله!</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ونهاهم كثيراً حتَّى لا يظهروه.</a:t>
                      </a:r>
                      <a:r>
                        <a:rPr kumimoji="0" lang="ar-SA" sz="2800" b="0" i="0" u="none" strike="noStrike" cap="none" normalizeH="0" baseline="0">
                          <a:ln>
                            <a:noFill/>
                          </a:ln>
                          <a:solidFill>
                            <a:srgbClr val="FF9900"/>
                          </a:solidFill>
                          <a:effectLst/>
                          <a:latin typeface="Arial" charset="0"/>
                          <a:cs typeface="Arial" charset="0"/>
                        </a:rPr>
                        <a:t> </a:t>
                      </a:r>
                      <a:r>
                        <a:rPr kumimoji="0" lang="en-US" sz="2800" b="0" i="0" u="none" strike="noStrike" cap="none" normalizeH="0" baseline="0">
                          <a:ln>
                            <a:noFill/>
                          </a:ln>
                          <a:solidFill>
                            <a:srgbClr val="FF9900"/>
                          </a:solidFill>
                          <a:effectLst/>
                          <a:latin typeface="Arial" charset="0"/>
                          <a:cs typeface="Arial" charset="0"/>
                        </a:rPr>
                        <a:t>)</a:t>
                      </a:r>
                      <a:r>
                        <a:rPr kumimoji="0" lang="ar-SA" sz="2800" b="0" i="0" u="none" strike="noStrike" cap="none" normalizeH="0" baseline="0">
                          <a:ln>
                            <a:noFill/>
                          </a:ln>
                          <a:solidFill>
                            <a:srgbClr val="FF9900"/>
                          </a:solidFill>
                          <a:effectLst/>
                          <a:latin typeface="Arial" charset="0"/>
                          <a:cs typeface="Arial" charset="0"/>
                        </a:rPr>
                        <a:t>والمجد للـه دائماً</a:t>
                      </a:r>
                      <a:r>
                        <a:rPr kumimoji="0" lang="ar-SA" sz="2800" b="1" i="0" u="none" strike="noStrike" cap="none" normalizeH="0" baseline="0">
                          <a:ln>
                            <a:noFill/>
                          </a:ln>
                          <a:solidFill>
                            <a:schemeClr val="bg1"/>
                          </a:solidFill>
                          <a:effectLst/>
                          <a:latin typeface="Arial" charset="0"/>
                          <a:cs typeface="Arial" charset="0"/>
                        </a:rPr>
                        <a:t> </a:t>
                      </a:r>
                      <a:r>
                        <a:rPr kumimoji="0" lang="ar-SA" sz="2800" b="0" i="0" u="none" strike="noStrike" cap="none" normalizeH="0" baseline="0">
                          <a:ln>
                            <a:noFill/>
                          </a:ln>
                          <a:solidFill>
                            <a:srgbClr val="FF9900"/>
                          </a:solidFill>
                          <a:effectLst/>
                          <a:latin typeface="Arial" charset="0"/>
                          <a:cs typeface="Arial" charset="0"/>
                        </a:rPr>
                        <a:t>)</a:t>
                      </a:r>
                      <a:endParaRPr kumimoji="0" lang="en-US" sz="2800" b="0"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39624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And the unclean spirits, whenever they saw Him, fell down before Him and cried out, saying, You are the Son of God. 12 But He sternly warned them that they should not make Him known.</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US" sz="2800" b="0"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11 Les esprits impurs, quand ils le voyaient, se prosternaient devant lui et s’écriaient : Tu es le Fils de Dieu.12 Mais il leur recommandait avec beaucoup de sévérité de ne pas le faire connaître.</a:t>
                      </a:r>
                      <a:endParaRPr kumimoji="0" lang="ar-EG" sz="2800" b="0" i="0" u="none" strike="noStrike" cap="none" normalizeH="0" baseline="0" dirty="0">
                        <a:ln>
                          <a:noFill/>
                        </a:ln>
                        <a:solidFill>
                          <a:srgbClr val="FF9900"/>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dirty="0">
                          <a:ln>
                            <a:noFill/>
                          </a:ln>
                          <a:solidFill>
                            <a:srgbClr val="FF9900"/>
                          </a:solidFill>
                          <a:effectLst/>
                          <a:latin typeface="Arial" charset="0"/>
                          <a:cs typeface="Arial" charset="0"/>
                        </a:rPr>
                        <a:t>(Gloire à Dieu éternellement.)</a:t>
                      </a:r>
                      <a:endParaRPr kumimoji="0" lang="ar-EG" sz="2800" b="0" i="0" u="none" strike="noStrike" cap="none" normalizeH="0" baseline="0" dirty="0">
                        <a:ln>
                          <a:noFill/>
                        </a:ln>
                        <a:solidFill>
                          <a:srgbClr val="FF9900"/>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3200" b="0"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4"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a:solidFill>
                  <a:schemeClr val="bg1"/>
                </a:solidFill>
              </a:rPr>
              <a:t>Continue to Raising of Incense</a:t>
            </a:r>
          </a:p>
          <a:p>
            <a:pPr algn="ctr"/>
            <a:r>
              <a:rPr lang="ar-EG">
                <a:solidFill>
                  <a:schemeClr val="bg1"/>
                </a:solidFill>
              </a:rPr>
              <a:t>تكملة رفع بخور</a:t>
            </a:r>
            <a:endParaRPr lang="en-CA">
              <a:solidFill>
                <a:schemeClr val="bg1"/>
              </a:solidFill>
            </a:endParaRPr>
          </a:p>
        </p:txBody>
      </p:sp>
    </p:spTree>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1362" name="Rectangle 2"/>
          <p:cNvSpPr>
            <a:spLocks noGrp="1" noChangeArrowheads="1"/>
          </p:cNvSpPr>
          <p:nvPr>
            <p:ph type="title" idx="4294967295"/>
          </p:nvPr>
        </p:nvSpPr>
        <p:spPr>
          <a:xfrm>
            <a:off x="419100" y="3927475"/>
            <a:ext cx="8545513" cy="2886075"/>
          </a:xfrm>
          <a:noFill/>
          <a:ln>
            <a:solidFill>
              <a:srgbClr val="000000"/>
            </a:solidFill>
          </a:ln>
        </p:spPr>
        <p:txBody>
          <a:bodyPr/>
          <a:lstStyle/>
          <a:p>
            <a:pPr>
              <a:spcAft>
                <a:spcPts val="1500"/>
              </a:spcAft>
            </a:pPr>
            <a:r>
              <a:rPr lang="en-AU" sz="4000" i="1">
                <a:solidFill>
                  <a:schemeClr val="bg1"/>
                </a:solidFill>
              </a:rPr>
              <a:t>Paul, the servant of our Lord, Jesus Christ, called to be an apostle, appointed to the Gospel of God. </a:t>
            </a:r>
          </a:p>
        </p:txBody>
      </p:sp>
      <p:sp>
        <p:nvSpPr>
          <p:cNvPr id="271363" name="Rectangle 3"/>
          <p:cNvSpPr>
            <a:spLocks noChangeArrowheads="1"/>
          </p:cNvSpPr>
          <p:nvPr/>
        </p:nvSpPr>
        <p:spPr bwMode="auto">
          <a:xfrm>
            <a:off x="0" y="4724400"/>
            <a:ext cx="184150" cy="519113"/>
          </a:xfrm>
          <a:prstGeom prst="rect">
            <a:avLst/>
          </a:prstGeom>
          <a:noFill/>
          <a:ln w="9525">
            <a:noFill/>
            <a:miter lim="800000"/>
            <a:headEnd/>
            <a:tailEnd/>
          </a:ln>
          <a:effectLst/>
        </p:spPr>
        <p:txBody>
          <a:bodyPr wrap="none">
            <a:spAutoFit/>
          </a:bodyPr>
          <a:lstStyle/>
          <a:p>
            <a:endParaRPr lang="en-CA" sz="2800">
              <a:solidFill>
                <a:schemeClr val="bg1"/>
              </a:solidFill>
              <a:latin typeface="Avva_Shenouda" pitchFamily="34" charset="0"/>
            </a:endParaRPr>
          </a:p>
        </p:txBody>
      </p:sp>
      <p:sp>
        <p:nvSpPr>
          <p:cNvPr id="271364"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a:effectLst/>
        </p:spPr>
        <p:txBody>
          <a:bodyPr>
            <a:spAutoFit/>
          </a:bodyPr>
          <a:lstStyle/>
          <a:p>
            <a:pPr algn="ctr">
              <a:spcBef>
                <a:spcPct val="50000"/>
              </a:spcBef>
            </a:pPr>
            <a:r>
              <a:rPr lang="en-US" sz="4000" b="1">
                <a:solidFill>
                  <a:schemeClr val="bg1"/>
                </a:solidFill>
              </a:rPr>
              <a:t>THE PAULINE EPISTLE</a:t>
            </a:r>
          </a:p>
        </p:txBody>
      </p:sp>
      <p:pic>
        <p:nvPicPr>
          <p:cNvPr id="271365" name="Picture 5" descr="St Paul the Apostle"/>
          <p:cNvPicPr>
            <a:picLocks noChangeAspect="1" noChangeArrowheads="1"/>
          </p:cNvPicPr>
          <p:nvPr/>
        </p:nvPicPr>
        <p:blipFill>
          <a:blip r:embed="rId3"/>
          <a:srcRect/>
          <a:stretch>
            <a:fillRect/>
          </a:stretch>
        </p:blipFill>
        <p:spPr bwMode="auto">
          <a:xfrm>
            <a:off x="3492500" y="1268413"/>
            <a:ext cx="2879725" cy="2879725"/>
          </a:xfrm>
          <a:prstGeom prst="rect">
            <a:avLst/>
          </a:prstGeom>
          <a:noFill/>
        </p:spPr>
      </p:pic>
    </p:spTree>
  </p:cSld>
  <p:clrMapOvr>
    <a:masterClrMapping/>
  </p:clrMapOvr>
  <p:transition/>
</p:sld>
</file>

<file path=ppt/slides/slide6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78913" name="Group 65"/>
          <p:cNvGraphicFramePr>
            <a:graphicFrameLocks noGrp="1"/>
          </p:cNvGraphicFramePr>
          <p:nvPr/>
        </p:nvGraphicFramePr>
        <p:xfrm>
          <a:off x="76200" y="0"/>
          <a:ext cx="9067800" cy="6363336"/>
        </p:xfrm>
        <a:graphic>
          <a:graphicData uri="http://schemas.openxmlformats.org/drawingml/2006/table">
            <a:tbl>
              <a:tblPr/>
              <a:tblGrid>
                <a:gridCol w="4419600">
                  <a:extLst>
                    <a:ext uri="{9D8B030D-6E8A-4147-A177-3AD203B41FA5}">
                      <a16:colId xmlns:a16="http://schemas.microsoft.com/office/drawing/2014/main" val="20000"/>
                    </a:ext>
                  </a:extLst>
                </a:gridCol>
                <a:gridCol w="4648200">
                  <a:extLst>
                    <a:ext uri="{9D8B030D-6E8A-4147-A177-3AD203B41FA5}">
                      <a16:colId xmlns:a16="http://schemas.microsoft.com/office/drawing/2014/main" val="20001"/>
                    </a:ext>
                  </a:extLst>
                </a:gridCol>
              </a:tblGrid>
              <a:tr h="14478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00"/>
                          </a:solidFill>
                          <a:effectLst/>
                          <a:latin typeface="Arial" charset="0"/>
                          <a:cs typeface="Arial" charset="0"/>
                        </a:rPr>
                        <a:t>رسالة بولس الرسول إلى أهل غلاطية ( 5 : 2 ـ 10 )</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هَا أنا بُولُسُ أقولُ لكُم: إنَّهُ إن اخْتَتَنْتُمْ لا يَنفعُكُمُ المسيحُ شيئاً! ولكنْ أنا أشهدُ أيضاً لكُلِّ إنسانٍ يُختَتِنُ أنَّهُ مُلتزمٌ أن يَعملَ بكُلِّ النَّاموسِ.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00"/>
                          </a:solidFill>
                          <a:effectLst/>
                          <a:latin typeface="Arial" charset="0"/>
                          <a:cs typeface="Arial" charset="0"/>
                        </a:rPr>
                        <a:t>Galatians 5:2-10</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Indeed I, Paul, say to you that if you become circumcised, Christ will profit you nothing. 3 And I testify again to every man who becomes circumcised that he is a debtor to keep the whole law.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200" b="0" i="0" u="sng" strike="noStrike" cap="none" normalizeH="0" baseline="0">
                          <a:ln>
                            <a:noFill/>
                          </a:ln>
                          <a:solidFill>
                            <a:srgbClr val="FF9900"/>
                          </a:solidFill>
                          <a:effectLst/>
                          <a:latin typeface="Arial" charset="0"/>
                          <a:cs typeface="Arial" charset="0"/>
                        </a:rPr>
                        <a:t>Galates 5:2-10</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  Voici : moi Paul, je vous dis que, si vous vous faites circoncire, Christ ne vous servira de rien. 3 Et je l’atteste encore une fois à tout homme qui se fait circoncire : il est tenu de pratiquer la loi tout entière.</a:t>
                      </a:r>
                      <a:endParaRPr kumimoji="0" lang="ar-EG" sz="24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78914" name="Rectangle 66"/>
          <p:cNvSpPr>
            <a:spLocks noGrp="1" noChangeArrowheads="1"/>
          </p:cNvSpPr>
          <p:nvPr>
            <p:ph type="ctrTitle"/>
          </p:nvPr>
        </p:nvSpPr>
        <p:spPr/>
        <p:txBody>
          <a:bodyPr/>
          <a:lstStyle/>
          <a:p>
            <a:r>
              <a:rPr lang="en-US"/>
              <a:t>2p</a:t>
            </a:r>
          </a:p>
        </p:txBody>
      </p:sp>
    </p:spTree>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273425" name="Group 17"/>
          <p:cNvGraphicFramePr>
            <a:graphicFrameLocks noGrp="1"/>
          </p:cNvGraphicFramePr>
          <p:nvPr/>
        </p:nvGraphicFramePr>
        <p:xfrm>
          <a:off x="0" y="76200"/>
          <a:ext cx="9144000" cy="6019800"/>
        </p:xfrm>
        <a:graphic>
          <a:graphicData uri="http://schemas.openxmlformats.org/drawingml/2006/table">
            <a:tbl>
              <a:tblPr/>
              <a:tblGrid>
                <a:gridCol w="4419600">
                  <a:extLst>
                    <a:ext uri="{9D8B030D-6E8A-4147-A177-3AD203B41FA5}">
                      <a16:colId xmlns:a16="http://schemas.microsoft.com/office/drawing/2014/main" val="20000"/>
                    </a:ext>
                  </a:extLst>
                </a:gridCol>
                <a:gridCol w="4724400">
                  <a:extLst>
                    <a:ext uri="{9D8B030D-6E8A-4147-A177-3AD203B41FA5}">
                      <a16:colId xmlns:a16="http://schemas.microsoft.com/office/drawing/2014/main" val="20001"/>
                    </a:ext>
                  </a:extLst>
                </a:gridCol>
              </a:tblGrid>
              <a:tr h="13716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قَدْ تَبطَّلتُمْ عن المسيحِ أيُّها الذينَ تَتَبرَّرُونَ بالنَّاموسِ. سقَطتُم من</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النِّعمةِ. لأنَّنا نَحنُ بالرُّوحِ مِن الإيمانِ ننتظرُ رجَاءَ بِرٍّ.</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You have become estranged from Christ, you who attempt to be justified by law; you have fallen from grace. 5 For we through the Spirit eagerly wait for the hope of righteousness by faith.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Vous êtes séparés de Christ, vous qui cherchez la justification dans la loi ; vous êtes déchus de la grâce. 5 Pour nous, c’est de la foi que nous attendons, par l’Esprit, l’espérance de la justice.</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52278" name="Group 54"/>
          <p:cNvGraphicFramePr>
            <a:graphicFrameLocks noGrp="1"/>
          </p:cNvGraphicFramePr>
          <p:nvPr/>
        </p:nvGraphicFramePr>
        <p:xfrm>
          <a:off x="76200" y="152400"/>
          <a:ext cx="9067800" cy="6019800"/>
        </p:xfrm>
        <a:graphic>
          <a:graphicData uri="http://schemas.openxmlformats.org/drawingml/2006/table">
            <a:tbl>
              <a:tblPr/>
              <a:tblGrid>
                <a:gridCol w="4114800">
                  <a:extLst>
                    <a:ext uri="{9D8B030D-6E8A-4147-A177-3AD203B41FA5}">
                      <a16:colId xmlns:a16="http://schemas.microsoft.com/office/drawing/2014/main" val="20000"/>
                    </a:ext>
                  </a:extLst>
                </a:gridCol>
                <a:gridCol w="4953000">
                  <a:extLst>
                    <a:ext uri="{9D8B030D-6E8A-4147-A177-3AD203B41FA5}">
                      <a16:colId xmlns:a16="http://schemas.microsoft.com/office/drawing/2014/main" val="20001"/>
                    </a:ext>
                  </a:extLst>
                </a:gridCol>
              </a:tblGrid>
              <a:tr h="13716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لأنَّهُ في المسيحِ يسوعَ لا الخِتَانُ لهُ استطاعةٌ ولا الغُرلَةُ، بل الإيمانُ العامِلُ بالمحبَّةِ. كُنتُم تَسْعَوْنَ حَسَناً. فَمَن مَنعكُم حتَّى لا تُذعِنوا للحقِّ؟ </a:t>
                      </a:r>
                      <a:endParaRPr kumimoji="0" lang="en-US" sz="2800" b="0"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For in Christ Jesus neither circumcision nor uncircumcision avails anything, but faith working through love.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You ran well. Who hindered you from obeying the truth?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Car, en Christ Jésus, ce qui a de la valeur, ce n’est ni la circoncision ni l’incirconcision, mais la foi qui est agissante par l’amour. 7 Vous couriez bien : qui vous a arrêtés, en vous empêchant d’obéir à la vérité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53290" name="Group 42"/>
          <p:cNvGraphicFramePr>
            <a:graphicFrameLocks noGrp="1"/>
          </p:cNvGraphicFramePr>
          <p:nvPr/>
        </p:nvGraphicFramePr>
        <p:xfrm>
          <a:off x="76200" y="76200"/>
          <a:ext cx="9067800" cy="6344160"/>
        </p:xfrm>
        <a:graphic>
          <a:graphicData uri="http://schemas.openxmlformats.org/drawingml/2006/table">
            <a:tbl>
              <a:tblPr/>
              <a:tblGrid>
                <a:gridCol w="4191000">
                  <a:extLst>
                    <a:ext uri="{9D8B030D-6E8A-4147-A177-3AD203B41FA5}">
                      <a16:colId xmlns:a16="http://schemas.microsoft.com/office/drawing/2014/main" val="20000"/>
                    </a:ext>
                  </a:extLst>
                </a:gridCol>
                <a:gridCol w="4876800">
                  <a:extLst>
                    <a:ext uri="{9D8B030D-6E8A-4147-A177-3AD203B41FA5}">
                      <a16:colId xmlns:a16="http://schemas.microsoft.com/office/drawing/2014/main" val="20001"/>
                    </a:ext>
                  </a:extLst>
                </a:gridCol>
              </a:tblGrid>
              <a:tr h="15240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لأنَّ هذا الإذعان ليسَ مِن الذي دَعَاكُم. خَميرةٌ صَغِيرَةٌ تُخَمِّرُ العجينَ كُلَّهُ. ولكِنَّني أثِقُ بكُم في الرَّبِّ أنَّكُمْ لا تظنونَ شيئاً آخرَ. ولكِنَّ الذي يُزعِجُكُمْ سيَحمِلُ الدَّيْنُونةَ أيَّاً كانَ.</a:t>
                      </a:r>
                      <a:endParaRPr kumimoji="0" lang="en-US" sz="2800" b="0"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This persuasion does not come from Him who calls you. 9 A little leaven leavens the whole lump. 10 I have confidence in you, in the Lord, that you will have no other mind; but he who troubles you shall bear his judgment, whoever he is.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Cette suggestion ne vient pas de celui qui vous appelle.9  Un peu de levain fait lever toute la pâte.10  Pour moi, j’ai cette confiance en vous, dans le Seigneur, que vous ne penserez pas autrement. Mais celui qui vous trouble, quel qu’il soit, en supportera la condamnation.</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4434" name="Rectangle 2"/>
          <p:cNvSpPr>
            <a:spLocks noChangeArrowheads="1"/>
          </p:cNvSpPr>
          <p:nvPr/>
        </p:nvSpPr>
        <p:spPr bwMode="auto">
          <a:xfrm>
            <a:off x="395288" y="1196975"/>
            <a:ext cx="8569325" cy="3503613"/>
          </a:xfrm>
          <a:prstGeom prst="rect">
            <a:avLst/>
          </a:prstGeom>
          <a:noFill/>
          <a:ln w="9525">
            <a:noFill/>
            <a:miter lim="800000"/>
            <a:headEnd/>
            <a:tailEnd/>
          </a:ln>
          <a:effectLst/>
        </p:spPr>
        <p:txBody>
          <a:bodyPr>
            <a:spAutoFit/>
          </a:bodyPr>
          <a:lstStyle/>
          <a:p>
            <a:pPr algn="ctr" rtl="1"/>
            <a:r>
              <a:rPr lang="en-US" sz="3200">
                <a:solidFill>
                  <a:srgbClr val="FF9900"/>
                </a:solidFill>
              </a:rPr>
              <a:t>The Grace of God the Father be with you all. Amen</a:t>
            </a:r>
          </a:p>
          <a:p>
            <a:pPr algn="ctr" rtl="1"/>
            <a:endParaRPr lang="ar-EG" sz="3200">
              <a:solidFill>
                <a:srgbClr val="FF9900"/>
              </a:solidFill>
            </a:endParaRPr>
          </a:p>
          <a:p>
            <a:pPr algn="ctr" rtl="1"/>
            <a:r>
              <a:rPr lang="ar-SA" sz="3200">
                <a:solidFill>
                  <a:srgbClr val="FF9900"/>
                </a:solidFill>
              </a:rPr>
              <a:t>نعمة اللـه الآب فلتحل على أرواحنا يا آبائي وإخوتي. آمين. </a:t>
            </a:r>
          </a:p>
          <a:p>
            <a:pPr algn="ctr" rtl="1"/>
            <a:endParaRPr lang="en-US" sz="3200">
              <a:solidFill>
                <a:srgbClr val="FF9900"/>
              </a:solidFill>
            </a:endParaRPr>
          </a:p>
          <a:p>
            <a:pPr algn="ctr" rtl="1"/>
            <a:r>
              <a:rPr lang="fr-CA" sz="3200">
                <a:solidFill>
                  <a:srgbClr val="FF9900"/>
                </a:solidFill>
              </a:rPr>
              <a:t>La grâce de Dieu le Père soit avec vous tous. Amen</a:t>
            </a:r>
          </a:p>
        </p:txBody>
      </p:sp>
      <p:sp>
        <p:nvSpPr>
          <p:cNvPr id="3" name="Action Button: Custom 2">
            <a:hlinkClick r:id="" action="ppaction://macro?name=ApetJeekEvol" highlightClick="1"/>
          </p:cNvPr>
          <p:cNvSpPr/>
          <p:nvPr/>
        </p:nvSpPr>
        <p:spPr>
          <a:xfrm>
            <a:off x="2895600" y="6324600"/>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CA" sz="1100" b="1" dirty="0">
                <a:solidFill>
                  <a:schemeClr val="bg1"/>
                </a:solidFill>
              </a:rPr>
              <a:t>The Catholic Response  - </a:t>
            </a:r>
            <a:r>
              <a:rPr lang="ar-EG" sz="1200" b="1" dirty="0">
                <a:solidFill>
                  <a:schemeClr val="bg1"/>
                </a:solidFill>
              </a:rPr>
              <a:t>مرد الكاثوليكون </a:t>
            </a:r>
            <a:r>
              <a:rPr lang="en-CA" sz="1100" b="1" dirty="0">
                <a:solidFill>
                  <a:schemeClr val="bg1"/>
                </a:solidFill>
              </a:rPr>
              <a:t>   </a:t>
            </a:r>
          </a:p>
          <a:p>
            <a:pPr algn="ctr"/>
            <a:r>
              <a:rPr lang="en-CA" sz="1000" b="1" dirty="0">
                <a:solidFill>
                  <a:schemeClr val="bg1"/>
                </a:solidFill>
              </a:rPr>
              <a:t> (</a:t>
            </a:r>
            <a:r>
              <a:rPr lang="en-CA" sz="900" b="1" dirty="0" err="1">
                <a:solidFill>
                  <a:schemeClr val="bg1"/>
                </a:solidFill>
              </a:rPr>
              <a:t>Apetjeek</a:t>
            </a:r>
            <a:r>
              <a:rPr lang="en-CA" sz="900" b="1" dirty="0">
                <a:solidFill>
                  <a:schemeClr val="bg1"/>
                </a:solidFill>
              </a:rPr>
              <a:t> </a:t>
            </a:r>
            <a:r>
              <a:rPr lang="en-CA" sz="900" b="1" dirty="0" err="1">
                <a:solidFill>
                  <a:schemeClr val="bg1"/>
                </a:solidFill>
              </a:rPr>
              <a:t>Evol</a:t>
            </a:r>
            <a:r>
              <a:rPr lang="en-CA" sz="900" b="1" dirty="0">
                <a:solidFill>
                  <a:schemeClr val="bg1"/>
                </a:solidFill>
              </a:rPr>
              <a:t> -</a:t>
            </a:r>
            <a:r>
              <a:rPr lang="en-CA" sz="1200" b="1" dirty="0">
                <a:solidFill>
                  <a:schemeClr val="bg1"/>
                </a:solidFill>
              </a:rPr>
              <a:t> </a:t>
            </a:r>
            <a:r>
              <a:rPr lang="en-CA" sz="1200" b="1" dirty="0" err="1">
                <a:solidFill>
                  <a:schemeClr val="bg1"/>
                </a:solidFill>
                <a:latin typeface="Coptic" pitchFamily="2" charset="0"/>
              </a:rPr>
              <a:t>Apetj</a:t>
            </a:r>
            <a:r>
              <a:rPr lang="en-CA" sz="1200" b="1" dirty="0">
                <a:solidFill>
                  <a:schemeClr val="bg1"/>
                </a:solidFill>
                <a:latin typeface="Coptic" pitchFamily="2" charset="0"/>
              </a:rPr>
              <a:t>/k </a:t>
            </a:r>
            <a:r>
              <a:rPr lang="en-CA" sz="1200" b="1" dirty="0" err="1">
                <a:solidFill>
                  <a:schemeClr val="bg1"/>
                </a:solidFill>
                <a:latin typeface="Coptic" pitchFamily="2" charset="0"/>
              </a:rPr>
              <a:t>e~bol</a:t>
            </a:r>
            <a:r>
              <a:rPr lang="en-CA" sz="900" b="1" dirty="0">
                <a:solidFill>
                  <a:schemeClr val="bg1"/>
                </a:solidFill>
                <a:latin typeface="Coptic" pitchFamily="2" charset="0"/>
              </a:rPr>
              <a:t> - </a:t>
            </a:r>
            <a:r>
              <a:rPr lang="ar-EG" sz="900" b="1" dirty="0">
                <a:solidFill>
                  <a:schemeClr val="bg1"/>
                </a:solidFill>
              </a:rPr>
              <a:t>آ بيت جيك إيفول</a:t>
            </a:r>
            <a:r>
              <a:rPr lang="en-CA" sz="900" b="1" dirty="0">
                <a:solidFill>
                  <a:schemeClr val="bg1"/>
                </a:solidFill>
              </a:rPr>
              <a:t>)</a:t>
            </a:r>
            <a:endParaRPr lang="en-CA" sz="1000" b="1" dirty="0">
              <a:solidFill>
                <a:schemeClr val="bg1"/>
              </a:solidFill>
            </a:endParaRPr>
          </a:p>
        </p:txBody>
      </p:sp>
    </p:spTree>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5458" name="Rectangle 2"/>
          <p:cNvSpPr>
            <a:spLocks noChangeArrowheads="1"/>
          </p:cNvSpPr>
          <p:nvPr/>
        </p:nvSpPr>
        <p:spPr bwMode="auto">
          <a:xfrm>
            <a:off x="4464050" y="0"/>
            <a:ext cx="180975" cy="579438"/>
          </a:xfrm>
          <a:prstGeom prst="rect">
            <a:avLst/>
          </a:prstGeom>
          <a:noFill/>
          <a:ln w="9525">
            <a:noFill/>
            <a:miter lim="800000"/>
            <a:headEnd/>
            <a:tailEnd/>
          </a:ln>
          <a:effectLst/>
        </p:spPr>
        <p:txBody>
          <a:bodyPr wrap="none" lIns="90000" tIns="46800" rIns="90000" bIns="46800">
            <a:spAutoFit/>
          </a:bodyPr>
          <a:lstStyle/>
          <a:p>
            <a:pPr algn="ctr" eaLnBrk="0" hangingPunct="0"/>
            <a:endParaRPr lang="en-CA" sz="3200" b="1">
              <a:solidFill>
                <a:srgbClr val="CC0000"/>
              </a:solidFill>
              <a:latin typeface="Times New Roman" pitchFamily="18" charset="0"/>
            </a:endParaRPr>
          </a:p>
        </p:txBody>
      </p:sp>
      <p:sp>
        <p:nvSpPr>
          <p:cNvPr id="275459"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a:spcBef>
                <a:spcPct val="50000"/>
              </a:spcBef>
            </a:pPr>
            <a:r>
              <a:rPr lang="en-US" sz="4000">
                <a:solidFill>
                  <a:schemeClr val="bg1"/>
                </a:solidFill>
              </a:rPr>
              <a:t>THE CATHOLIC EPISTLE</a:t>
            </a:r>
          </a:p>
        </p:txBody>
      </p:sp>
      <p:pic>
        <p:nvPicPr>
          <p:cNvPr id="275460" name="Picture 4" descr="earth"/>
          <p:cNvPicPr>
            <a:picLocks noChangeAspect="1" noChangeArrowheads="1"/>
          </p:cNvPicPr>
          <p:nvPr/>
        </p:nvPicPr>
        <p:blipFill>
          <a:blip r:embed="rId3"/>
          <a:srcRect/>
          <a:stretch>
            <a:fillRect/>
          </a:stretch>
        </p:blipFill>
        <p:spPr bwMode="auto">
          <a:xfrm>
            <a:off x="2771775" y="1917700"/>
            <a:ext cx="3752850" cy="3816350"/>
          </a:xfrm>
          <a:prstGeom prst="rect">
            <a:avLst/>
          </a:prstGeom>
          <a:noFill/>
        </p:spPr>
      </p:pic>
    </p:spTree>
  </p:cSld>
  <p:clrMapOvr>
    <a:masterClrMapping/>
  </p:clrMapOvr>
  <p:transition/>
</p:sld>
</file>

<file path=ppt/slides/slide7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55358" name="Group 62"/>
          <p:cNvGraphicFramePr>
            <a:graphicFrameLocks noGrp="1"/>
          </p:cNvGraphicFramePr>
          <p:nvPr/>
        </p:nvGraphicFramePr>
        <p:xfrm>
          <a:off x="76200" y="76200"/>
          <a:ext cx="8991600" cy="6324600"/>
        </p:xfrm>
        <a:graphic>
          <a:graphicData uri="http://schemas.openxmlformats.org/drawingml/2006/table">
            <a:tbl>
              <a:tblPr/>
              <a:tblGrid>
                <a:gridCol w="3962400">
                  <a:extLst>
                    <a:ext uri="{9D8B030D-6E8A-4147-A177-3AD203B41FA5}">
                      <a16:colId xmlns:a16="http://schemas.microsoft.com/office/drawing/2014/main" val="20000"/>
                    </a:ext>
                  </a:extLst>
                </a:gridCol>
                <a:gridCol w="5029200">
                  <a:extLst>
                    <a:ext uri="{9D8B030D-6E8A-4147-A177-3AD203B41FA5}">
                      <a16:colId xmlns:a16="http://schemas.microsoft.com/office/drawing/2014/main" val="20001"/>
                    </a:ext>
                  </a:extLst>
                </a:gridCol>
              </a:tblGrid>
              <a:tr h="16764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00"/>
                          </a:solidFill>
                          <a:effectLst/>
                          <a:latin typeface="Arial" charset="0"/>
                          <a:cs typeface="Arial" charset="0"/>
                        </a:rPr>
                        <a:t>الكاثوليكون من رسالة يوحنا الرسول الأولى( 3 : 18 ـ 24 )</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يا أَوْلاَدِي، لا نُحِبَّ بالكَلاَمِ ولا بِاللِّسَانِ، بلْ بالعَمَلِ والحَقِّ! وبهذَا نَعْرِفُ أنَّنا مِن الحَقِّ ونُقنِعُ قُلُوبَنَا قُدَّامَهُ. </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1 John 3:18-24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18 My little children, let us not love in word or in tongue, but in deed and in truth. 19 And by this we know that we are of the truth, and shall assure our hearts before Him.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1 Jean 3:18-24</a:t>
                      </a:r>
                      <a:r>
                        <a:rPr kumimoji="0" lang="fr-FR" sz="2800" b="0" i="0" u="sng" strike="noStrike" cap="none" normalizeH="0" baseline="0">
                          <a:ln>
                            <a:noFill/>
                          </a:ln>
                          <a:solidFill>
                            <a:srgbClr val="FF9900"/>
                          </a:solidFill>
                          <a:effectLst/>
                          <a:latin typeface="Arial" charset="0"/>
                          <a:cs typeface="Arial" charset="0"/>
                        </a:rPr>
                        <a: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Petits enfants, n’aimons pas en parole ni avec la langue, mais en action et en vérité.19 Par là nous connaîtrons que nous sommes de la vérité, et nous apaiserons notre coeur devant lui,</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55359" name="Rectangle 63"/>
          <p:cNvSpPr>
            <a:spLocks noGrp="1" noChangeArrowheads="1"/>
          </p:cNvSpPr>
          <p:nvPr>
            <p:ph type="ctrTitle"/>
          </p:nvPr>
        </p:nvSpPr>
        <p:spPr/>
        <p:txBody>
          <a:bodyPr/>
          <a:lstStyle/>
          <a:p>
            <a:r>
              <a:rPr lang="en-US"/>
              <a:t>2c</a:t>
            </a:r>
          </a:p>
        </p:txBody>
      </p:sp>
    </p:spTree>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57400" name="Group 56"/>
          <p:cNvGraphicFramePr>
            <a:graphicFrameLocks noGrp="1"/>
          </p:cNvGraphicFramePr>
          <p:nvPr/>
        </p:nvGraphicFramePr>
        <p:xfrm>
          <a:off x="0" y="76200"/>
          <a:ext cx="9144000" cy="5943600"/>
        </p:xfrm>
        <a:graphic>
          <a:graphicData uri="http://schemas.openxmlformats.org/drawingml/2006/table">
            <a:tbl>
              <a:tblPr/>
              <a:tblGrid>
                <a:gridCol w="4114800">
                  <a:extLst>
                    <a:ext uri="{9D8B030D-6E8A-4147-A177-3AD203B41FA5}">
                      <a16:colId xmlns:a16="http://schemas.microsoft.com/office/drawing/2014/main" val="20000"/>
                    </a:ext>
                  </a:extLst>
                </a:gridCol>
                <a:gridCol w="5029200">
                  <a:extLst>
                    <a:ext uri="{9D8B030D-6E8A-4147-A177-3AD203B41FA5}">
                      <a16:colId xmlns:a16="http://schemas.microsoft.com/office/drawing/2014/main" val="20001"/>
                    </a:ext>
                  </a:extLst>
                </a:gridCol>
              </a:tblGrid>
              <a:tr h="12954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لأنَّهُ إنْ لامَنَا قلبُنا فاللـهُ أعْظَمُ مِن قلبِنا، وهو عالمٌ بكُلِّ شيءٍ.</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يا أحبَّائي، إن لم يَلُمنا قلبُنا، </a:t>
                      </a:r>
                      <a:r>
                        <a:rPr kumimoji="0" lang="ar-SA" sz="2800" b="0" i="0" u="none" strike="noStrike" cap="none" normalizeH="0" baseline="0">
                          <a:ln>
                            <a:noFill/>
                          </a:ln>
                          <a:solidFill>
                            <a:schemeClr val="bg1"/>
                          </a:solidFill>
                          <a:effectLst/>
                          <a:latin typeface="Arial" charset="0"/>
                          <a:cs typeface="Arial" charset="0"/>
                        </a:rPr>
                        <a:t>فَلنَا دالةٌ عند اللـهِ.</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20 For if our heart condemns us, God is greater than our heart, and knows all things. 21 Beloved, if our heart does not condemn us, we have confidence toward God.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20 de quelque manière que notre coeur nous condamne : Dieu est plus grand que notre coeur et connaît tout. 21  Bien–aimés, si notre coeur ne nous condamne pas, nous avons de l’assurance devant Dieu.</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277524" name="Group 20"/>
          <p:cNvGraphicFramePr>
            <a:graphicFrameLocks noGrp="1"/>
          </p:cNvGraphicFramePr>
          <p:nvPr/>
        </p:nvGraphicFramePr>
        <p:xfrm>
          <a:off x="0" y="76200"/>
          <a:ext cx="8991600" cy="5943600"/>
        </p:xfrm>
        <a:graphic>
          <a:graphicData uri="http://schemas.openxmlformats.org/drawingml/2006/table">
            <a:tbl>
              <a:tblPr/>
              <a:tblGrid>
                <a:gridCol w="4648200">
                  <a:extLst>
                    <a:ext uri="{9D8B030D-6E8A-4147-A177-3AD203B41FA5}">
                      <a16:colId xmlns:a16="http://schemas.microsoft.com/office/drawing/2014/main" val="20000"/>
                    </a:ext>
                  </a:extLst>
                </a:gridCol>
                <a:gridCol w="4343400">
                  <a:extLst>
                    <a:ext uri="{9D8B030D-6E8A-4147-A177-3AD203B41FA5}">
                      <a16:colId xmlns:a16="http://schemas.microsoft.com/office/drawing/2014/main" val="20001"/>
                    </a:ext>
                  </a:extLst>
                </a:gridCol>
              </a:tblGrid>
              <a:tr h="12954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ومَهْمَا سَألنَا نَنَالُ مِنْهُ، لأنَّنَا نَحْفَظُ وصَايَاهُ، ونَعْمَلُ أمامهُ ما يرضيهِ. وهذهِ هيَ وصِيَّتُهُ: أنْ نُؤْمِنَ بِاسْمِ ابنهِ يَسُوعَ المَسِيحِ،</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22 And whatever we ask we receive from Him, because we keep His commandments and do those things that are pleasing in His sight. 23 And this is His commandment: that we should believe on the name of His Son Jesus Christ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22  Quoi que ce soit que nous demandions, nous le recevons de lui, parce que nous gardons ses commandements et que nous faisons ce qui lui est agréable. 23 Et voici son commandement : Que nous croyions au nom de son Fils Jésus–Christ,</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59436" name="Group 44"/>
          <p:cNvGraphicFramePr>
            <a:graphicFrameLocks noGrp="1"/>
          </p:cNvGraphicFramePr>
          <p:nvPr/>
        </p:nvGraphicFramePr>
        <p:xfrm>
          <a:off x="0" y="76200"/>
          <a:ext cx="9144000" cy="6204840"/>
        </p:xfrm>
        <a:graphic>
          <a:graphicData uri="http://schemas.openxmlformats.org/drawingml/2006/table">
            <a:tbl>
              <a:tblPr/>
              <a:tblGrid>
                <a:gridCol w="4343400">
                  <a:extLst>
                    <a:ext uri="{9D8B030D-6E8A-4147-A177-3AD203B41FA5}">
                      <a16:colId xmlns:a16="http://schemas.microsoft.com/office/drawing/2014/main" val="20000"/>
                    </a:ext>
                  </a:extLst>
                </a:gridCol>
                <a:gridCol w="4800600">
                  <a:extLst>
                    <a:ext uri="{9D8B030D-6E8A-4147-A177-3AD203B41FA5}">
                      <a16:colId xmlns:a16="http://schemas.microsoft.com/office/drawing/2014/main" val="20001"/>
                    </a:ext>
                  </a:extLst>
                </a:gridCol>
              </a:tblGrid>
              <a:tr h="12954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ونُحِبَّ بَعْضُنَا بَعْضاً كَمَا أعْطَانَا وصِيَّةً. ومَن يَحْفَظْ وصَايَاهُ يَثُبُتْ فيهِ وهو أيضاً يثبُت فيهِ. وبِهذا نَعْرِفُ أنَّهُ يَثْبُتُ فِينَا: مِن الرُّوحِ الذي أَعْطاهُ لنا.</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and love one another, as He gave us commandment. 24 Now he who keeps His commandments abides in Him, and He in him. And by this we know that He abides in us, by the Spirit whom He has given us.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et que nous nous aimions les uns les autres, selon le commandement qu’il nous a donné.24 Celui qui garde ses commandements demeure en Dieu, et Dieu en lui ; et nous reconnaissons à ceci qu’il demeure en nous, par l’Esprit qu’il nous a donné.</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8530" name="Rectangle 2"/>
          <p:cNvSpPr>
            <a:spLocks noChangeArrowheads="1"/>
          </p:cNvSpPr>
          <p:nvPr/>
        </p:nvSpPr>
        <p:spPr bwMode="auto">
          <a:xfrm>
            <a:off x="323850" y="260350"/>
            <a:ext cx="8569325" cy="5327650"/>
          </a:xfrm>
          <a:prstGeom prst="rect">
            <a:avLst/>
          </a:prstGeom>
          <a:noFill/>
          <a:ln w="9525">
            <a:noFill/>
            <a:miter lim="800000"/>
            <a:headEnd/>
            <a:tailEnd/>
          </a:ln>
          <a:effectLst/>
        </p:spPr>
        <p:txBody>
          <a:bodyPr>
            <a:spAutoFit/>
          </a:bodyPr>
          <a:lstStyle/>
          <a:p>
            <a:pPr algn="ctr" rtl="1"/>
            <a:r>
              <a:rPr lang="en-US" sz="2800">
                <a:solidFill>
                  <a:srgbClr val="FF9900"/>
                </a:solidFill>
              </a:rPr>
              <a:t>Do not love the world, nor the things which are in the world. The world shall pass away and all its desires; but he who does the will of God shall abide forever. Amen.</a:t>
            </a:r>
          </a:p>
          <a:p>
            <a:pPr algn="ctr" rtl="1"/>
            <a:endParaRPr lang="en-US" sz="2800">
              <a:solidFill>
                <a:srgbClr val="FF9900"/>
              </a:solidFill>
            </a:endParaRPr>
          </a:p>
          <a:p>
            <a:pPr algn="ctr" rtl="1"/>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CA" sz="2800">
              <a:solidFill>
                <a:srgbClr val="FF9900"/>
              </a:solidFill>
            </a:endParaRPr>
          </a:p>
          <a:p>
            <a:pPr algn="ctr">
              <a:lnSpc>
                <a:spcPct val="85000"/>
              </a:lnSpc>
              <a:spcBef>
                <a:spcPct val="50000"/>
              </a:spcBef>
            </a:pPr>
            <a:endParaRPr lang="fr-CA" sz="2800">
              <a:solidFill>
                <a:srgbClr val="FF9900"/>
              </a:solidFill>
            </a:endParaRPr>
          </a:p>
          <a:p>
            <a:pPr algn="ctr">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7" name="Picture 3" descr="pointing"/>
          <p:cNvPicPr>
            <a:picLocks noChangeAspect="1" noChangeArrowheads="1"/>
          </p:cNvPicPr>
          <p:nvPr/>
        </p:nvPicPr>
        <p:blipFill>
          <a:blip r:embed="rId2"/>
          <a:srcRect/>
          <a:stretch>
            <a:fillRect/>
          </a:stretch>
        </p:blipFill>
        <p:spPr bwMode="auto">
          <a:xfrm>
            <a:off x="4140200" y="6072206"/>
            <a:ext cx="1238250" cy="628650"/>
          </a:xfrm>
          <a:prstGeom prst="rect">
            <a:avLst/>
          </a:prstGeom>
          <a:noFill/>
        </p:spPr>
      </p:pic>
      <p:sp>
        <p:nvSpPr>
          <p:cNvPr id="8" name="Text Box 4">
            <a:hlinkClick r:id="" action="ppaction://macro?name=backToPraxis"/>
          </p:cNvPr>
          <p:cNvSpPr txBox="1">
            <a:spLocks noChangeArrowheads="1"/>
          </p:cNvSpPr>
          <p:nvPr/>
        </p:nvSpPr>
        <p:spPr bwMode="auto">
          <a:xfrm>
            <a:off x="5360988" y="6080125"/>
            <a:ext cx="3706812" cy="701675"/>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000" b="1" dirty="0"/>
              <a:t>Continue to </a:t>
            </a:r>
            <a:r>
              <a:rPr lang="en-CA" b="1" dirty="0"/>
              <a:t>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9554" name="Rectangle 2"/>
          <p:cNvSpPr>
            <a:spLocks noGrp="1" noChangeArrowheads="1"/>
          </p:cNvSpPr>
          <p:nvPr>
            <p:ph type="title" idx="4294967295"/>
          </p:nvPr>
        </p:nvSpPr>
        <p:spPr>
          <a:xfrm>
            <a:off x="762000" y="1773238"/>
            <a:ext cx="7772400" cy="3048000"/>
          </a:xfrm>
          <a:noFill/>
          <a:ln/>
        </p:spPr>
        <p:txBody>
          <a:bodyPr/>
          <a:lstStyle/>
          <a:p>
            <a:r>
              <a:rPr lang="en-AU" sz="4000" i="1">
                <a:solidFill>
                  <a:schemeClr val="bg1"/>
                </a:solidFill>
              </a:rPr>
              <a:t>The Acts of our fathers, the apostles, may their blessings be with us.  Amen.</a:t>
            </a:r>
          </a:p>
        </p:txBody>
      </p:sp>
      <p:sp>
        <p:nvSpPr>
          <p:cNvPr id="279555"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a:spcBef>
                <a:spcPct val="50000"/>
              </a:spcBef>
            </a:pPr>
            <a:r>
              <a:rPr lang="en-US" sz="4000">
                <a:solidFill>
                  <a:schemeClr val="bg1"/>
                </a:solidFill>
              </a:rPr>
              <a:t>THE PRAXIS</a:t>
            </a:r>
          </a:p>
        </p:txBody>
      </p:sp>
      <p:pic>
        <p:nvPicPr>
          <p:cNvPr id="279556" name="Picture 4" descr="St John the Apostle"/>
          <p:cNvPicPr>
            <a:picLocks noChangeAspect="1" noChangeArrowheads="1"/>
          </p:cNvPicPr>
          <p:nvPr/>
        </p:nvPicPr>
        <p:blipFill>
          <a:blip r:embed="rId3"/>
          <a:srcRect/>
          <a:stretch>
            <a:fillRect/>
          </a:stretch>
        </p:blipFill>
        <p:spPr bwMode="auto">
          <a:xfrm>
            <a:off x="6096000" y="4572000"/>
            <a:ext cx="1395413" cy="1828800"/>
          </a:xfrm>
          <a:prstGeom prst="rect">
            <a:avLst/>
          </a:prstGeom>
          <a:noFill/>
        </p:spPr>
      </p:pic>
      <p:pic>
        <p:nvPicPr>
          <p:cNvPr id="279557" name="Picture 5" descr="St Peter the Apostle"/>
          <p:cNvPicPr>
            <a:picLocks noChangeAspect="1" noChangeArrowheads="1"/>
          </p:cNvPicPr>
          <p:nvPr/>
        </p:nvPicPr>
        <p:blipFill>
          <a:blip r:embed="rId4"/>
          <a:srcRect/>
          <a:stretch>
            <a:fillRect/>
          </a:stretch>
        </p:blipFill>
        <p:spPr bwMode="auto">
          <a:xfrm>
            <a:off x="1371600" y="4572000"/>
            <a:ext cx="1401763" cy="1828800"/>
          </a:xfrm>
          <a:prstGeom prst="rect">
            <a:avLst/>
          </a:prstGeom>
          <a:noFill/>
        </p:spPr>
      </p:pic>
    </p:spTree>
  </p:cSld>
  <p:clrMapOvr>
    <a:masterClrMapping/>
  </p:clrMapOvr>
  <p:transition/>
</p:sld>
</file>

<file path=ppt/slides/slide8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60476" name="Group 60"/>
          <p:cNvGraphicFramePr>
            <a:graphicFrameLocks noGrp="1"/>
          </p:cNvGraphicFramePr>
          <p:nvPr/>
        </p:nvGraphicFramePr>
        <p:xfrm>
          <a:off x="0" y="0"/>
          <a:ext cx="9067800" cy="6588000"/>
        </p:xfrm>
        <a:graphic>
          <a:graphicData uri="http://schemas.openxmlformats.org/drawingml/2006/table">
            <a:tbl>
              <a:tblPr/>
              <a:tblGrid>
                <a:gridCol w="4800600">
                  <a:extLst>
                    <a:ext uri="{9D8B030D-6E8A-4147-A177-3AD203B41FA5}">
                      <a16:colId xmlns:a16="http://schemas.microsoft.com/office/drawing/2014/main" val="20000"/>
                    </a:ext>
                  </a:extLst>
                </a:gridCol>
                <a:gridCol w="4267200">
                  <a:extLst>
                    <a:ext uri="{9D8B030D-6E8A-4147-A177-3AD203B41FA5}">
                      <a16:colId xmlns:a16="http://schemas.microsoft.com/office/drawing/2014/main" val="20001"/>
                    </a:ext>
                  </a:extLst>
                </a:gridCol>
              </a:tblGrid>
              <a:tr h="19812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00"/>
                          </a:solidFill>
                          <a:effectLst/>
                          <a:latin typeface="Arial" charset="0"/>
                          <a:cs typeface="Arial" charset="0"/>
                        </a:rPr>
                        <a:t>الإبركسيس فصل من أعمال آبائنا الرسل الأطهار( 15 : 22 ـ 29)</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حينئذٍ رأى الرُّسل والقسوس وكل الكنيسة أن يختاروا رجالاً منهم ليرسلوهم إلى أنطاكية مع بولـس وبرنابا: يهـوذا الذي يُدعَـى برسـابا، وسيلا، رجُلين مُتقدِّمين في الإخوة.</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4196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Acts 15:22-29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22 Then it pleased the apostles and elders, with the whole church, to send chosen men of their own company to Antioch with Paul and Barnabas, namely, Judas who was also named Barsabas, and Silas, leading men among the brethren.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sng" strike="noStrike" cap="none" normalizeH="0" baseline="0">
                          <a:ln>
                            <a:noFill/>
                          </a:ln>
                          <a:solidFill>
                            <a:srgbClr val="FF9900"/>
                          </a:solidFill>
                          <a:effectLst/>
                          <a:latin typeface="Arial" charset="0"/>
                          <a:cs typeface="Arial" charset="0"/>
                        </a:rPr>
                        <a:t>Actes 15:22-29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22 Alors il parut bon aux apôtres et aux anciens, ainsi qu’à l’Église entière, de choisir parmi eux et d’envoyer à Antioche, avec Paul et Barnabas, Jude appelé Barsabbas et Silas, hommes estimés parmi les frères.</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60477" name="Rectangle 61"/>
          <p:cNvSpPr>
            <a:spLocks noGrp="1" noChangeArrowheads="1"/>
          </p:cNvSpPr>
          <p:nvPr>
            <p:ph type="ctrTitle"/>
          </p:nvPr>
        </p:nvSpPr>
        <p:spPr/>
        <p:txBody>
          <a:bodyPr/>
          <a:lstStyle/>
          <a:p>
            <a:r>
              <a:rPr lang="en-US"/>
              <a:t>2a</a:t>
            </a:r>
          </a:p>
        </p:txBody>
      </p:sp>
    </p:spTree>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62512" name="Group 48"/>
          <p:cNvGraphicFramePr>
            <a:graphicFrameLocks noGrp="1"/>
          </p:cNvGraphicFramePr>
          <p:nvPr/>
        </p:nvGraphicFramePr>
        <p:xfrm>
          <a:off x="0" y="76200"/>
          <a:ext cx="9144000" cy="6770880"/>
        </p:xfrm>
        <a:graphic>
          <a:graphicData uri="http://schemas.openxmlformats.org/drawingml/2006/table">
            <a:tbl>
              <a:tblPr/>
              <a:tblGrid>
                <a:gridCol w="4495800">
                  <a:extLst>
                    <a:ext uri="{9D8B030D-6E8A-4147-A177-3AD203B41FA5}">
                      <a16:colId xmlns:a16="http://schemas.microsoft.com/office/drawing/2014/main" val="20000"/>
                    </a:ext>
                  </a:extLst>
                </a:gridCol>
                <a:gridCol w="4648200">
                  <a:extLst>
                    <a:ext uri="{9D8B030D-6E8A-4147-A177-3AD203B41FA5}">
                      <a16:colId xmlns:a16="http://schemas.microsoft.com/office/drawing/2014/main" val="20001"/>
                    </a:ext>
                  </a:extLst>
                </a:gridCol>
              </a:tblGrid>
              <a:tr h="12954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وكتبوا بأيديهم للرسل والقسوس والإخوة الذين في أنطاكية وكيليكيَّة والشام:</a:t>
                      </a:r>
                      <a:r>
                        <a:rPr kumimoji="0" lang="ar-SA" sz="2800" b="0" i="0" u="none" strike="noStrike" cap="none" normalizeH="0" baseline="0">
                          <a:ln>
                            <a:noFill/>
                          </a:ln>
                          <a:solidFill>
                            <a:schemeClr val="bg1"/>
                          </a:solidFill>
                          <a:effectLst/>
                          <a:latin typeface="Arial" charset="0"/>
                          <a:cs typeface="Arial" charset="0"/>
                        </a:rPr>
                        <a:t>أيها </a:t>
                      </a:r>
                      <a:r>
                        <a:rPr kumimoji="0" lang="ar-SA" sz="3200" b="0" i="0" u="none" strike="noStrike" cap="none" normalizeH="0" baseline="0">
                          <a:ln>
                            <a:noFill/>
                          </a:ln>
                          <a:solidFill>
                            <a:schemeClr val="bg1"/>
                          </a:solidFill>
                          <a:effectLst/>
                          <a:latin typeface="Arial" charset="0"/>
                          <a:cs typeface="Arial" charset="0"/>
                        </a:rPr>
                        <a:t>الإخوة الذين من الأُمَم افرحوا لأننا قد سَمعنا أن قوماً منكم قد خرجوا فأقلقوكم، </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23 They wrote this letter by them: The apostles, the elders, and the brethren, To the brethren who are of the Gentiles in Antioch, Syria, and Cilicia: Greetings. 24 Since we have heard that some who went out from us have troubled you with words, unsettling your souls, saying,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23 Ils les chargèrent d’une lettre ainsi conçue : Vos frères, les apôtres et les anciens, aux frères d’entre les païens, qui sont à Antioche, en Syrie et en Cilicie, salut ! 24 Nous avons appris que quelques–uns de chez nous, auxquels nous n’avions donné aucun ordre,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228389" name="Group 37"/>
          <p:cNvGraphicFramePr>
            <a:graphicFrameLocks noGrp="1"/>
          </p:cNvGraphicFramePr>
          <p:nvPr/>
        </p:nvGraphicFramePr>
        <p:xfrm>
          <a:off x="0" y="0"/>
          <a:ext cx="9144000" cy="6770880"/>
        </p:xfrm>
        <a:graphic>
          <a:graphicData uri="http://schemas.openxmlformats.org/drawingml/2006/table">
            <a:tbl>
              <a:tblPr/>
              <a:tblGrid>
                <a:gridCol w="4724400">
                  <a:extLst>
                    <a:ext uri="{9D8B030D-6E8A-4147-A177-3AD203B41FA5}">
                      <a16:colId xmlns:a16="http://schemas.microsoft.com/office/drawing/2014/main" val="20000"/>
                    </a:ext>
                  </a:extLst>
                </a:gridCol>
                <a:gridCol w="4419600">
                  <a:extLst>
                    <a:ext uri="{9D8B030D-6E8A-4147-A177-3AD203B41FA5}">
                      <a16:colId xmlns:a16="http://schemas.microsoft.com/office/drawing/2014/main" val="20001"/>
                    </a:ext>
                  </a:extLst>
                </a:gridCol>
              </a:tblGrid>
              <a:tr h="13716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إذ يُميلون أنفسكم بأقوال لم نقولها.فقد رأينا واجتمعنا برأي واحدٍ واخترنا رجُليْن وأرسلناهما إليكم مع حبيبينا برنابا وبولس،</a:t>
                      </a:r>
                      <a:r>
                        <a:rPr kumimoji="0" lang="ar-SA" sz="28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أُناسٌ قد بذلوا أنفسهم عن اسم ربِّنا يسوع المسيح.</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You must be circumcised and keep the law--to whom we gave no such commandment-- 25 it seemed good to us, being assembled with one accord, to send chosen men to you with our beloved Barnabas and Paul, 26 men who have risked their lives for the name of our Lord Jesus Christ.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vous ont troublés par leurs discours, et ont inquiété vos âmes.25 Il nous a paru bon, après nous être mis d’accord, de choisir des hommes et de vous les envoyer avec nos bien–aimés Barnabas et Paul, 26 eux qui ont exposé leur vie pour le nom de notre Seigneur Jésus–Christ.</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63536" name="Group 48"/>
          <p:cNvGraphicFramePr>
            <a:graphicFrameLocks noGrp="1"/>
          </p:cNvGraphicFramePr>
          <p:nvPr/>
        </p:nvGraphicFramePr>
        <p:xfrm>
          <a:off x="0" y="76200"/>
          <a:ext cx="9144000" cy="6477000"/>
        </p:xfrm>
        <a:graphic>
          <a:graphicData uri="http://schemas.openxmlformats.org/drawingml/2006/table">
            <a:tbl>
              <a:tblPr/>
              <a:tblGrid>
                <a:gridCol w="4648200">
                  <a:extLst>
                    <a:ext uri="{9D8B030D-6E8A-4147-A177-3AD203B41FA5}">
                      <a16:colId xmlns:a16="http://schemas.microsoft.com/office/drawing/2014/main" val="20000"/>
                    </a:ext>
                  </a:extLst>
                </a:gridCol>
                <a:gridCol w="4495800">
                  <a:extLst>
                    <a:ext uri="{9D8B030D-6E8A-4147-A177-3AD203B41FA5}">
                      <a16:colId xmlns:a16="http://schemas.microsoft.com/office/drawing/2014/main" val="20001"/>
                    </a:ext>
                  </a:extLst>
                </a:gridCol>
              </a:tblGrid>
              <a:tr h="18288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فأَرسلنا معهما يهوذا وسيلا، وهما أيضاً يُخبرانكم بهذا القول. لأنَّ الرُّوح القدس قد ارتضَى ونحن أيضاً أنْ لا نزيد عليكم ثقلاً أكثر، غير هذه الأشياء الضرورية:</a:t>
                      </a:r>
                      <a:endParaRPr kumimoji="0" lang="en-US" sz="3200" b="0"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27 We have therefore sent Judas and Silas, who will also report the same things by word of mouth. 28 For it seemed good to the Holy Spirit, and to us, to lay upon you no greater burden than these necessary things: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27 Nous avons donc envoyé Jude et Silas, qui vous apporteront de vive voix le même message. 28 Car il a paru bon au Saint–Esprit et à nous de ne vous imposer d’autre charge que ce qui est indispensable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65559" name="Group 23"/>
          <p:cNvGraphicFramePr>
            <a:graphicFrameLocks noGrp="1"/>
          </p:cNvGraphicFramePr>
          <p:nvPr/>
        </p:nvGraphicFramePr>
        <p:xfrm>
          <a:off x="0" y="76200"/>
          <a:ext cx="9144000" cy="6248400"/>
        </p:xfrm>
        <a:graphic>
          <a:graphicData uri="http://schemas.openxmlformats.org/drawingml/2006/table">
            <a:tbl>
              <a:tblPr/>
              <a:tblGrid>
                <a:gridCol w="4495800">
                  <a:extLst>
                    <a:ext uri="{9D8B030D-6E8A-4147-A177-3AD203B41FA5}">
                      <a16:colId xmlns:a16="http://schemas.microsoft.com/office/drawing/2014/main" val="20000"/>
                    </a:ext>
                  </a:extLst>
                </a:gridCol>
                <a:gridCol w="4648200">
                  <a:extLst>
                    <a:ext uri="{9D8B030D-6E8A-4147-A177-3AD203B41FA5}">
                      <a16:colId xmlns:a16="http://schemas.microsoft.com/office/drawing/2014/main" val="20001"/>
                    </a:ext>
                  </a:extLst>
                </a:gridCol>
              </a:tblGrid>
              <a:tr h="16002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احفظوا أنفُسكُم من ذبائح الأوثان، ومن دَم الميت، والمخنوق، ومن الزِّنَى، وهذه إذا حفظتم أنفُسكُم منها فَنِعِمَّا تصنعون. كونوا مُعَافينَ</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29 that you abstain from things offered to idols, from blood, from things strangled, and from sexual immorality. If you keep yourselves from these, you will do well. Farewell. </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29 (savoir), de vous abstenir des viandes sacrifiées aux idoles, du sang, des animaux étouffés et de l’inconduite ; vous ferez bien de vous en garder. Adieu.</a:t>
                      </a:r>
                      <a:endParaRPr kumimoji="0" lang="en-US" sz="32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ar-EG" sz="2800" b="0" i="0" u="none" strike="noStrike" cap="none" normalizeH="0" baseline="0">
                        <a:ln>
                          <a:noFill/>
                        </a:ln>
                        <a:solidFill>
                          <a:srgbClr val="FF9900"/>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1602" name="Rectangle 2"/>
          <p:cNvSpPr>
            <a:spLocks noChangeArrowheads="1"/>
          </p:cNvSpPr>
          <p:nvPr/>
        </p:nvSpPr>
        <p:spPr bwMode="auto">
          <a:xfrm>
            <a:off x="250825" y="508000"/>
            <a:ext cx="8642350" cy="5584825"/>
          </a:xfrm>
          <a:prstGeom prst="rect">
            <a:avLst/>
          </a:prstGeom>
          <a:noFill/>
          <a:ln w="9525">
            <a:noFill/>
            <a:miter lim="800000"/>
            <a:headEnd/>
            <a:tailEnd/>
          </a:ln>
          <a:effectLst/>
        </p:spPr>
        <p:txBody>
          <a:bodyPr>
            <a:spAutoFit/>
          </a:bodyPr>
          <a:lstStyle/>
          <a:p>
            <a:pPr algn="ctr" rtl="1"/>
            <a:r>
              <a:rPr lang="en-US" sz="3600">
                <a:solidFill>
                  <a:srgbClr val="FF9900"/>
                </a:solidFill>
              </a:rPr>
              <a:t>The word of the Lord shall grow, multiply, be mighty and be confirmed in the holy church of God. Amen</a:t>
            </a:r>
          </a:p>
          <a:p>
            <a:pPr algn="ctr" rtl="1"/>
            <a:endParaRPr lang="en-US" sz="3600">
              <a:solidFill>
                <a:srgbClr val="FF9900"/>
              </a:solidFill>
            </a:endParaRPr>
          </a:p>
          <a:p>
            <a:pPr algn="ctr" rtl="1"/>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pPr algn="ctr" rtl="1"/>
            <a:endParaRPr lang="en-CA" sz="3600">
              <a:solidFill>
                <a:srgbClr val="FF9900"/>
              </a:solidFill>
            </a:endParaRPr>
          </a:p>
          <a:p>
            <a:pPr algn="ctr"/>
            <a:r>
              <a:rPr lang="fr-CA" sz="3600">
                <a:solidFill>
                  <a:srgbClr val="FF9900"/>
                </a:solidFill>
              </a:rPr>
              <a:t>Que la parole de Dieu croisse, multiplie et soit affermis dans la sainte église de Dieu. Amen</a:t>
            </a:r>
          </a:p>
        </p:txBody>
      </p:sp>
    </p:spTree>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2626" name="Rectangle 2"/>
          <p:cNvSpPr>
            <a:spLocks noGrp="1" noChangeArrowheads="1"/>
          </p:cNvSpPr>
          <p:nvPr>
            <p:ph type="title"/>
          </p:nvPr>
        </p:nvSpPr>
        <p:spPr>
          <a:xfrm>
            <a:off x="468313" y="981075"/>
            <a:ext cx="8229600" cy="2016125"/>
          </a:xfrm>
        </p:spPr>
        <p:txBody>
          <a:bodyPr/>
          <a:lstStyle/>
          <a:p>
            <a:r>
              <a:rPr lang="en-CA" sz="6000">
                <a:solidFill>
                  <a:schemeClr val="bg1"/>
                </a:solidFill>
              </a:rPr>
              <a:t>THE SYNEXARIUM</a:t>
            </a:r>
            <a:br>
              <a:rPr lang="en-CA" sz="4000">
                <a:solidFill>
                  <a:schemeClr val="bg1"/>
                </a:solidFill>
              </a:rPr>
            </a:br>
            <a:r>
              <a:rPr lang="ar-EG" sz="7200">
                <a:solidFill>
                  <a:schemeClr val="bg1"/>
                </a:solidFill>
              </a:rPr>
              <a:t>السنكسار</a:t>
            </a:r>
            <a:br>
              <a:rPr lang="ar-EG" sz="7200">
                <a:solidFill>
                  <a:schemeClr val="bg1"/>
                </a:solidFill>
              </a:rPr>
            </a:br>
            <a:r>
              <a:rPr lang="fr-CA" sz="6600">
                <a:solidFill>
                  <a:schemeClr val="bg1"/>
                </a:solidFill>
              </a:rPr>
              <a:t>LE SYNEXAIRE</a:t>
            </a:r>
            <a:endParaRPr lang="en-CA" sz="6600">
              <a:solidFill>
                <a:schemeClr val="bg1"/>
              </a:solidFill>
            </a:endParaRPr>
          </a:p>
        </p:txBody>
      </p:sp>
      <p:pic>
        <p:nvPicPr>
          <p:cNvPr id="7" name="Picture 6" descr="pointing"/>
          <p:cNvPicPr>
            <a:picLocks noChangeAspect="1" noChangeArrowheads="1"/>
          </p:cNvPicPr>
          <p:nvPr/>
        </p:nvPicPr>
        <p:blipFill>
          <a:blip r:embed="rId2"/>
          <a:srcRect/>
          <a:stretch>
            <a:fillRect/>
          </a:stretch>
        </p:blipFill>
        <p:spPr bwMode="auto">
          <a:xfrm>
            <a:off x="2819400" y="6096000"/>
            <a:ext cx="1238250" cy="628650"/>
          </a:xfrm>
          <a:prstGeom prst="rect">
            <a:avLst/>
          </a:prstGeom>
          <a:noFill/>
          <a:ln w="9525">
            <a:noFill/>
            <a:miter lim="800000"/>
            <a:headEnd/>
            <a:tailEnd/>
          </a:ln>
        </p:spPr>
      </p:pic>
      <p:sp>
        <p:nvSpPr>
          <p:cNvPr id="8"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000" b="1" dirty="0"/>
              <a:t>Back to Liturgy</a:t>
            </a:r>
            <a:r>
              <a:rPr lang="ar-EG" sz="2000" b="1" dirty="0"/>
              <a:t>  </a:t>
            </a:r>
            <a:r>
              <a:rPr lang="en-CA" sz="2000" b="1" dirty="0"/>
              <a:t>(AGIOS O THEOS)</a:t>
            </a:r>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3650" name="Rectangle 2"/>
          <p:cNvSpPr>
            <a:spLocks noChangeArrowheads="1"/>
          </p:cNvSpPr>
          <p:nvPr/>
        </p:nvSpPr>
        <p:spPr bwMode="auto">
          <a:xfrm>
            <a:off x="755650" y="1557338"/>
            <a:ext cx="7920038" cy="4111625"/>
          </a:xfrm>
          <a:prstGeom prst="rect">
            <a:avLst/>
          </a:prstGeom>
          <a:noFill/>
          <a:ln w="9525">
            <a:noFill/>
            <a:miter lim="800000"/>
            <a:headEnd/>
            <a:tailEnd/>
          </a:ln>
          <a:effectLst/>
        </p:spPr>
        <p:txBody>
          <a:bodyPr>
            <a:spAutoFit/>
          </a:bodyPr>
          <a:lstStyle/>
          <a:p>
            <a:pPr algn="ctr"/>
            <a:r>
              <a:rPr lang="en-US" sz="4400">
                <a:solidFill>
                  <a:srgbClr val="FF9933"/>
                </a:solidFill>
              </a:rPr>
              <a:t>Liturgy Psalm and Gospel</a:t>
            </a:r>
            <a:endParaRPr lang="en-CA" sz="4400">
              <a:solidFill>
                <a:srgbClr val="FF9933"/>
              </a:solidFill>
            </a:endParaRPr>
          </a:p>
          <a:p>
            <a:pPr algn="ctr"/>
            <a:endParaRPr lang="en-US" sz="4400">
              <a:solidFill>
                <a:srgbClr val="FF9933"/>
              </a:solidFill>
            </a:endParaRPr>
          </a:p>
          <a:p>
            <a:pPr algn="ctr" rtl="1"/>
            <a:r>
              <a:rPr lang="ar-EG" sz="4400">
                <a:solidFill>
                  <a:srgbClr val="FF9933"/>
                </a:solidFill>
              </a:rPr>
              <a:t>مزمور و أنجيل  القداس</a:t>
            </a:r>
          </a:p>
          <a:p>
            <a:pPr algn="ctr" rtl="1"/>
            <a:endParaRPr lang="en-CA" sz="4400">
              <a:solidFill>
                <a:srgbClr val="FF9933"/>
              </a:solidFill>
            </a:endParaRPr>
          </a:p>
          <a:p>
            <a:pPr algn="ctr" rtl="1"/>
            <a:r>
              <a:rPr lang="fr-CA" sz="4400">
                <a:solidFill>
                  <a:srgbClr val="FF9933"/>
                </a:solidFill>
              </a:rPr>
              <a:t>Psaume et Évangile</a:t>
            </a:r>
          </a:p>
          <a:p>
            <a:pPr algn="ctr" rtl="1"/>
            <a:r>
              <a:rPr lang="fr-CA" sz="4400">
                <a:solidFill>
                  <a:srgbClr val="FF9933"/>
                </a:solidFill>
              </a:rPr>
              <a:t> de la messe</a:t>
            </a:r>
          </a:p>
        </p:txBody>
      </p:sp>
    </p:spTree>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99393" name="Group 65"/>
          <p:cNvGraphicFramePr>
            <a:graphicFrameLocks noGrp="1"/>
          </p:cNvGraphicFramePr>
          <p:nvPr/>
        </p:nvGraphicFramePr>
        <p:xfrm>
          <a:off x="0" y="76200"/>
          <a:ext cx="9144000" cy="6790056"/>
        </p:xfrm>
        <a:graphic>
          <a:graphicData uri="http://schemas.openxmlformats.org/drawingml/2006/table">
            <a:tbl>
              <a:tblPr/>
              <a:tblGrid>
                <a:gridCol w="4267200">
                  <a:extLst>
                    <a:ext uri="{9D8B030D-6E8A-4147-A177-3AD203B41FA5}">
                      <a16:colId xmlns:a16="http://schemas.microsoft.com/office/drawing/2014/main" val="20000"/>
                    </a:ext>
                  </a:extLst>
                </a:gridCol>
                <a:gridCol w="4876800">
                  <a:extLst>
                    <a:ext uri="{9D8B030D-6E8A-4147-A177-3AD203B41FA5}">
                      <a16:colId xmlns:a16="http://schemas.microsoft.com/office/drawing/2014/main" val="20001"/>
                    </a:ext>
                  </a:extLst>
                </a:gridCol>
              </a:tblGrid>
              <a:tr h="1600200">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EG" sz="2800" b="0" i="0" u="sng" strike="noStrike" cap="none" normalizeH="0" baseline="0" dirty="0">
                          <a:ln>
                            <a:noFill/>
                          </a:ln>
                          <a:solidFill>
                            <a:srgbClr val="FF9900"/>
                          </a:solidFill>
                          <a:effectLst/>
                          <a:latin typeface="Arial" charset="0"/>
                          <a:cs typeface="Arial" charset="0"/>
                        </a:rPr>
                        <a:t>مزمور</a:t>
                      </a:r>
                      <a:r>
                        <a:rPr kumimoji="0" lang="ar-SA" sz="2800" b="0" i="0" u="sng" strike="noStrike" cap="none" normalizeH="0" baseline="0" dirty="0">
                          <a:ln>
                            <a:noFill/>
                          </a:ln>
                          <a:solidFill>
                            <a:srgbClr val="FF9900"/>
                          </a:solidFill>
                          <a:effectLst/>
                          <a:latin typeface="Arial" charset="0"/>
                          <a:cs typeface="Arial" charset="0"/>
                        </a:rPr>
                        <a:t> ( 83 : 7 ، 64 : 2 )</a:t>
                      </a:r>
                    </a:p>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عابرين في وادي البكاء يصيرونه ينبوعا.ايضا ببركات يغطون مورة</a:t>
                      </a:r>
                      <a:endParaRPr kumimoji="0" lang="en-CA" sz="3200" b="0" i="0" u="none" strike="noStrike" cap="none" normalizeH="0" baseline="0" dirty="0">
                        <a:ln>
                          <a:noFill/>
                        </a:ln>
                        <a:solidFill>
                          <a:schemeClr val="bg1"/>
                        </a:solidFill>
                        <a:effectLst/>
                        <a:latin typeface="Arial" charset="0"/>
                        <a:cs typeface="Arial" charset="0"/>
                      </a:endParaRPr>
                    </a:p>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يذهبون من قوة الى قوة.يرون قدام الله في صهيون</a:t>
                      </a:r>
                      <a:r>
                        <a:rPr kumimoji="0" lang="en-CA" sz="32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يا سامع الصلاة اليك يأتي كل بشر.</a:t>
                      </a:r>
                      <a:r>
                        <a:rPr kumimoji="0" lang="ar-SA" sz="3600" b="0" i="0" u="none" strike="noStrike" cap="none" normalizeH="0" baseline="0" dirty="0">
                          <a:ln>
                            <a:noFill/>
                          </a:ln>
                          <a:solidFill>
                            <a:schemeClr val="bg1"/>
                          </a:solidFill>
                          <a:effectLst/>
                          <a:latin typeface="Arial" charset="0"/>
                          <a:cs typeface="Arial" charset="0"/>
                        </a:rPr>
                        <a:t>	</a:t>
                      </a:r>
                      <a:r>
                        <a:rPr kumimoji="0" lang="ar-SA" sz="3200" b="1" i="0" u="none" strike="noStrike" cap="none" normalizeH="0" baseline="0" dirty="0">
                          <a:ln>
                            <a:noFill/>
                          </a:ln>
                          <a:solidFill>
                            <a:schemeClr val="bg1"/>
                          </a:solidFill>
                          <a:effectLst/>
                          <a:latin typeface="Arial" charset="0"/>
                          <a:cs typeface="Arial" charset="0"/>
                        </a:rPr>
                        <a:t> هللويا.</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sng" strike="noStrike" cap="none" normalizeH="0" baseline="0" dirty="0">
                          <a:ln>
                            <a:noFill/>
                          </a:ln>
                          <a:solidFill>
                            <a:srgbClr val="FF9900"/>
                          </a:solidFill>
                          <a:effectLst/>
                          <a:latin typeface="Arial" charset="0"/>
                          <a:cs typeface="Arial" charset="0"/>
                        </a:rPr>
                        <a:t>Psalms 84:6-7, 65:2</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6 As they pass through the Valley of Baca, They make it a spring; The rain also covers it with pools.  They go from strength to strength;7 Each one appears before God in Zion. 2 You who hear prayer, To You all flesh will come. Alleluia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sng" strike="noStrike" cap="none" normalizeH="0" baseline="0" dirty="0">
                          <a:ln>
                            <a:noFill/>
                          </a:ln>
                          <a:solidFill>
                            <a:srgbClr val="FF9900"/>
                          </a:solidFill>
                          <a:effectLst/>
                          <a:latin typeface="Arial" charset="0"/>
                          <a:cs typeface="Arial" charset="0"/>
                        </a:rPr>
                        <a:t>Psalms 84:6-7, 65:2</a:t>
                      </a:r>
                      <a:endParaRPr kumimoji="0" lang="ar-EG" sz="2800" b="0" i="0" u="sng" strike="noStrike" cap="none" normalizeH="0" baseline="0" dirty="0">
                        <a:ln>
                          <a:noFill/>
                        </a:ln>
                        <a:solidFill>
                          <a:srgbClr val="FF9900"/>
                        </a:solidFill>
                        <a:effectLst/>
                        <a:latin typeface="Arial" charset="0"/>
                        <a:cs typeface="Arial" charset="0"/>
                      </a:endParaRPr>
                    </a:p>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6 Lorsqu’ils traversent la vallée du </a:t>
                      </a:r>
                      <a:r>
                        <a:rPr kumimoji="0" lang="fr-FR" sz="2800" b="0" i="0" u="none" strike="noStrike" cap="none" normalizeH="0" baseline="0" dirty="0" err="1">
                          <a:ln>
                            <a:noFill/>
                          </a:ln>
                          <a:solidFill>
                            <a:schemeClr val="bg1"/>
                          </a:solidFill>
                          <a:effectLst/>
                          <a:latin typeface="Arial" charset="0"/>
                          <a:cs typeface="Arial" charset="0"/>
                        </a:rPr>
                        <a:t>Baka</a:t>
                      </a:r>
                      <a:r>
                        <a:rPr kumimoji="0" lang="fr-FR" sz="2800" b="0" i="0" u="none" strike="noStrike" cap="none" normalizeH="0" baseline="0" dirty="0">
                          <a:ln>
                            <a:noFill/>
                          </a:ln>
                          <a:solidFill>
                            <a:schemeClr val="bg1"/>
                          </a:solidFill>
                          <a:effectLst/>
                          <a:latin typeface="Arial" charset="0"/>
                          <a:cs typeface="Arial" charset="0"/>
                        </a:rPr>
                        <a:t>, Ils en font une oasis, Et la pluie la couvre aussi de bénédictions. 7 Leur vigueur ne cesse de croître, Ils se présenteront devant Dieu à Sion. 2 Toi, qui écoutes la prière ! Tous les hommes viendront à toi. </a:t>
                      </a:r>
                      <a:r>
                        <a:rPr kumimoji="0" lang="en-US" sz="2800" b="0" i="0" u="none" strike="noStrike" cap="none" normalizeH="0" baseline="0" dirty="0">
                          <a:ln>
                            <a:noFill/>
                          </a:ln>
                          <a:solidFill>
                            <a:schemeClr val="bg1"/>
                          </a:solidFill>
                          <a:effectLst/>
                          <a:latin typeface="Arial" charset="0"/>
                          <a:cs typeface="Arial" charset="0"/>
                        </a:rPr>
                        <a:t>Alleluia</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99394" name="Rectangle 66"/>
          <p:cNvSpPr>
            <a:spLocks noGrp="1" noChangeArrowheads="1"/>
          </p:cNvSpPr>
          <p:nvPr>
            <p:ph type="ctrTitle"/>
          </p:nvPr>
        </p:nvSpPr>
        <p:spPr/>
        <p:txBody>
          <a:bodyPr/>
          <a:lstStyle/>
          <a:p>
            <a:r>
              <a:rPr lang="en-US" dirty="0"/>
              <a:t>2pg</a:t>
            </a:r>
          </a:p>
        </p:txBody>
      </p:sp>
      <p:sp>
        <p:nvSpPr>
          <p:cNvPr id="4" name="Text Box 29">
            <a:hlinkClick r:id="" action="ppaction://macro?name=LetThemExaltHimForBishop"/>
          </p:cNvPr>
          <p:cNvSpPr txBox="1">
            <a:spLocks noChangeArrowheads="1"/>
          </p:cNvSpPr>
          <p:nvPr/>
        </p:nvSpPr>
        <p:spPr bwMode="auto">
          <a:xfrm>
            <a:off x="6934200" y="6419418"/>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defPPr>
              <a:defRPr lang="en-U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67631" name="Group 47"/>
          <p:cNvGraphicFramePr>
            <a:graphicFrameLocks noGrp="1"/>
          </p:cNvGraphicFramePr>
          <p:nvPr/>
        </p:nvGraphicFramePr>
        <p:xfrm>
          <a:off x="0" y="76200"/>
          <a:ext cx="9144000" cy="6553200"/>
        </p:xfrm>
        <a:graphic>
          <a:graphicData uri="http://schemas.openxmlformats.org/drawingml/2006/table">
            <a:tbl>
              <a:tblPr/>
              <a:tblGrid>
                <a:gridCol w="4876800">
                  <a:extLst>
                    <a:ext uri="{9D8B030D-6E8A-4147-A177-3AD203B41FA5}">
                      <a16:colId xmlns:a16="http://schemas.microsoft.com/office/drawing/2014/main" val="20000"/>
                    </a:ext>
                  </a:extLst>
                </a:gridCol>
                <a:gridCol w="4267200">
                  <a:extLst>
                    <a:ext uri="{9D8B030D-6E8A-4147-A177-3AD203B41FA5}">
                      <a16:colId xmlns:a16="http://schemas.microsoft.com/office/drawing/2014/main" val="20001"/>
                    </a:ext>
                  </a:extLst>
                </a:gridCol>
              </a:tblGrid>
              <a:tr h="19050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00"/>
                          </a:solidFill>
                          <a:effectLst/>
                          <a:latin typeface="Arial" charset="0"/>
                          <a:cs typeface="Arial" charset="0"/>
                        </a:rPr>
                        <a:t>لوقا ( 11: 27 ـ 36 )</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وفيما هو يَتكلَّمُ بهذا رفعت امرأةٌ صوتَها مِن الجمعَ وقالت لهُ: " طُوبَى للبطنِ الذي حَملكَ والثَّديينِ اللَّذين رضعتَهُما ". </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00"/>
                          </a:solidFill>
                          <a:effectLst/>
                          <a:latin typeface="Arial" charset="0"/>
                          <a:cs typeface="Arial" charset="0"/>
                        </a:rPr>
                        <a:t>Luke 11:27-36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27 And it happened, as He spoke these things, that a certain woman from the crowd raised her voice and said to Him, Blessed is the womb that bore You, and the breasts which nursed You!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00"/>
                          </a:solidFill>
                          <a:effectLst/>
                          <a:latin typeface="Arial" charset="0"/>
                          <a:cs typeface="Arial" charset="0"/>
                        </a:rPr>
                        <a:t>Luc 11:27-36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27 Tandis que Jésus parlait ainsi, une femme éleva la voix du milieu de la foule et lui dit : Heureux le sein qui t’a porté et les mamelles qui t’ont allaité ! </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67632" name="Rectangle 48"/>
          <p:cNvSpPr>
            <a:spLocks noGrp="1" noChangeArrowheads="1"/>
          </p:cNvSpPr>
          <p:nvPr>
            <p:ph type="ctrTitle"/>
          </p:nvPr>
        </p:nvSpPr>
        <p:spPr/>
        <p:txBody>
          <a:bodyPr/>
          <a:lstStyle/>
          <a:p>
            <a:r>
              <a:rPr lang="en-US" dirty="0"/>
              <a:t>2g</a:t>
            </a:r>
          </a:p>
        </p:txBody>
      </p:sp>
    </p:spTree>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345103" name="Group 15"/>
          <p:cNvGraphicFramePr>
            <a:graphicFrameLocks noGrp="1"/>
          </p:cNvGraphicFramePr>
          <p:nvPr/>
        </p:nvGraphicFramePr>
        <p:xfrm>
          <a:off x="0" y="76200"/>
          <a:ext cx="9144000" cy="6553200"/>
        </p:xfrm>
        <a:graphic>
          <a:graphicData uri="http://schemas.openxmlformats.org/drawingml/2006/table">
            <a:tbl>
              <a:tblPr/>
              <a:tblGrid>
                <a:gridCol w="4800600">
                  <a:extLst>
                    <a:ext uri="{9D8B030D-6E8A-4147-A177-3AD203B41FA5}">
                      <a16:colId xmlns:a16="http://schemas.microsoft.com/office/drawing/2014/main" val="20000"/>
                    </a:ext>
                  </a:extLst>
                </a:gridCol>
                <a:gridCol w="4343400">
                  <a:extLst>
                    <a:ext uri="{9D8B030D-6E8A-4147-A177-3AD203B41FA5}">
                      <a16:colId xmlns:a16="http://schemas.microsoft.com/office/drawing/2014/main" val="20001"/>
                    </a:ext>
                  </a:extLst>
                </a:gridCol>
              </a:tblGrid>
              <a:tr h="19050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أمَّا هو فقال لها: " بل طوبى للَّذينَ يَسمعونَ كلامَ اللـهِ ويَحفظونهُ ".</a:t>
                      </a:r>
                      <a:r>
                        <a:rPr kumimoji="0" lang="ar-SA" sz="2800" b="0" i="0" u="none" strike="noStrike" cap="none" normalizeH="0" baseline="0">
                          <a:ln>
                            <a:noFill/>
                          </a:ln>
                          <a:solidFill>
                            <a:schemeClr val="bg1"/>
                          </a:solidFill>
                          <a:effectLst/>
                          <a:latin typeface="Arial" charset="0"/>
                          <a:cs typeface="Arial" charset="0"/>
                        </a:rPr>
                        <a:t> </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28 But He said, More than that, blessed are those who hear the word of God and keep it!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28 Mais il répondit : Heureux plutôt ceux qui écoutent la parole de Dieu et qui la gardent !</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68661" name="Group 53"/>
          <p:cNvGraphicFramePr>
            <a:graphicFrameLocks noGrp="1"/>
          </p:cNvGraphicFramePr>
          <p:nvPr/>
        </p:nvGraphicFramePr>
        <p:xfrm>
          <a:off x="152400" y="76200"/>
          <a:ext cx="8991600" cy="6770880"/>
        </p:xfrm>
        <a:graphic>
          <a:graphicData uri="http://schemas.openxmlformats.org/drawingml/2006/table">
            <a:tbl>
              <a:tblPr/>
              <a:tblGrid>
                <a:gridCol w="4343400">
                  <a:extLst>
                    <a:ext uri="{9D8B030D-6E8A-4147-A177-3AD203B41FA5}">
                      <a16:colId xmlns:a16="http://schemas.microsoft.com/office/drawing/2014/main" val="20000"/>
                    </a:ext>
                  </a:extLst>
                </a:gridCol>
                <a:gridCol w="4648200">
                  <a:extLst>
                    <a:ext uri="{9D8B030D-6E8A-4147-A177-3AD203B41FA5}">
                      <a16:colId xmlns:a16="http://schemas.microsoft.com/office/drawing/2014/main" val="20001"/>
                    </a:ext>
                  </a:extLst>
                </a:gridCol>
              </a:tblGrid>
              <a:tr h="13716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ولمَّا اجتمع الجموعُ، ابتدأ يقولُ: " هذا الجيلُ جيلٌ شرِّيرٌ. يَطلبُ آيةً، ولا تُعطَى لهُ إلاَّ آية يونانَ النَّبيِّ. لأنَّهُ كما كان يونانُ آيةً لأهل نينوى، كذلكَ يكونُ ابنُ الإنسانِ أيضاً لهذا الجيل</a:t>
                      </a:r>
                      <a:r>
                        <a:rPr kumimoji="0" lang="ar-SA" sz="2800" b="0" i="0" u="none" strike="noStrike" cap="none" normalizeH="0" baseline="0">
                          <a:ln>
                            <a:noFill/>
                          </a:ln>
                          <a:solidFill>
                            <a:schemeClr val="bg1"/>
                          </a:solidFill>
                          <a:effectLst/>
                          <a:latin typeface="Arial" charset="0"/>
                          <a:cs typeface="Arial" charset="0"/>
                        </a:rPr>
                        <a:t>. </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4958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29 And while the crowds were thickly gathered together, He began to say, This is an evil generation. It seeks a sign, and no sign will be given to it except the sign of Jonah the prophet. 30 For as Jonah became a sign to the Ninevites, so also the Son of Man will be to this generation. </a:t>
                      </a:r>
                    </a:p>
                  </a:txBody>
                  <a:tcPr marL="108000" marR="108000" marT="46800" marB="46800" horzOverflow="overflow">
                    <a:lnL cap="flat">
                      <a:noFill/>
                    </a:lnL>
                    <a:lnR>
                      <a:noFill/>
                    </a:lnR>
                    <a:lnT>
                      <a:noFill/>
                    </a:lnT>
                    <a:lnB cap="flat">
                      <a:noFill/>
                    </a:lnB>
                    <a:lnTlToBr>
                      <a:noFill/>
                    </a:lnTlToBr>
                    <a:lnBlToTr>
                      <a:noFill/>
                    </a:lnBlToTr>
                    <a:solidFill>
                      <a:schemeClr val="tx1"/>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29 Comme le peuple s’amassait en foule, il se mit à dire : Cette génération est une génération mauvaise ; elle cherche un signe ; il ne lui sera donné d’autre signe que celui de Jonas.30 Car, de même que Jonas fut un signe pour les Ninivites, de même le Fils de l’homme en sera un pour cette génération.</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69666" name="Group 34"/>
          <p:cNvGraphicFramePr>
            <a:graphicFrameLocks noGrp="1"/>
          </p:cNvGraphicFramePr>
          <p:nvPr/>
        </p:nvGraphicFramePr>
        <p:xfrm>
          <a:off x="76200" y="76200"/>
          <a:ext cx="9067800" cy="6248400"/>
        </p:xfrm>
        <a:graphic>
          <a:graphicData uri="http://schemas.openxmlformats.org/drawingml/2006/table">
            <a:tbl>
              <a:tblPr/>
              <a:tblGrid>
                <a:gridCol w="4419600">
                  <a:extLst>
                    <a:ext uri="{9D8B030D-6E8A-4147-A177-3AD203B41FA5}">
                      <a16:colId xmlns:a16="http://schemas.microsoft.com/office/drawing/2014/main" val="20000"/>
                    </a:ext>
                  </a:extLst>
                </a:gridCol>
                <a:gridCol w="4648200">
                  <a:extLst>
                    <a:ext uri="{9D8B030D-6E8A-4147-A177-3AD203B41FA5}">
                      <a16:colId xmlns:a16="http://schemas.microsoft.com/office/drawing/2014/main" val="20001"/>
                    </a:ext>
                  </a:extLst>
                </a:gridCol>
              </a:tblGrid>
              <a:tr h="16002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ملكةُ التَّيمَن ستَقومُ في الدينونةِ مع رجالِ هذا الجيلِ وتَدينهُم، لأنَّها أتَت مِن أقاصي الأرضِ لتسمعَ حكمةَ سُليمانَ، وهوَذا أعظمُ مِن سُليمانَ هَهُنا.</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31 The queen of the South will rise up in the judgment with the men of this generation and condemn them, for she came from the ends of the earth to hear the wisdom of Solomon; and indeed a greater than Solomon is here.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31 La reine du Midi se lèvera, lors du jugement avec les hommes de cette génération et les condamnera, parce qu’elle est venue des extrémités de la terre pour entendre la sagesse de Salomon, et voici : il y a ici plus que Salomon.</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229417" name="Group 41"/>
          <p:cNvGraphicFramePr>
            <a:graphicFrameLocks noGrp="1"/>
          </p:cNvGraphicFramePr>
          <p:nvPr/>
        </p:nvGraphicFramePr>
        <p:xfrm>
          <a:off x="76200" y="152400"/>
          <a:ext cx="8991600" cy="5791200"/>
        </p:xfrm>
        <a:graphic>
          <a:graphicData uri="http://schemas.openxmlformats.org/drawingml/2006/table">
            <a:tbl>
              <a:tblPr/>
              <a:tblGrid>
                <a:gridCol w="4191000">
                  <a:extLst>
                    <a:ext uri="{9D8B030D-6E8A-4147-A177-3AD203B41FA5}">
                      <a16:colId xmlns:a16="http://schemas.microsoft.com/office/drawing/2014/main" val="20000"/>
                    </a:ext>
                  </a:extLst>
                </a:gridCol>
                <a:gridCol w="4800600">
                  <a:extLst>
                    <a:ext uri="{9D8B030D-6E8A-4147-A177-3AD203B41FA5}">
                      <a16:colId xmlns:a16="http://schemas.microsoft.com/office/drawing/2014/main" val="20001"/>
                    </a:ext>
                  </a:extLst>
                </a:gridCol>
              </a:tblGrid>
              <a:tr h="11430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رجالُ نينوى يَقومونَ في الحكم مع هذا الجيلِ ويَدِينونهُ، لأنَّهُم تابوا بكرازة يونان، وهوَذا أعظمُ مِن يونان هَهُنا!</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 32 The men of Nineveh will rise up in the judgment with this generation and condemn it, for they repented at the preaching of Jonah; and indeed a greater than Jonah is here. </a:t>
                      </a:r>
                      <a:endParaRPr kumimoji="0" lang="en-US" sz="24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32 Les hommes de Ninive se dresseront, lors du jugement avec cette génération et la condamneront, parce qu’ils se sont repentis à la prédication de Jonas ; et voici : il y a ici plus que Jonas. </a:t>
                      </a:r>
                      <a:endParaRPr kumimoji="0" lang="en-US" sz="24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284692" name="Group 20"/>
          <p:cNvGraphicFramePr>
            <a:graphicFrameLocks noGrp="1"/>
          </p:cNvGraphicFramePr>
          <p:nvPr/>
        </p:nvGraphicFramePr>
        <p:xfrm>
          <a:off x="76200" y="228600"/>
          <a:ext cx="9067800" cy="5867400"/>
        </p:xfrm>
        <a:graphic>
          <a:graphicData uri="http://schemas.openxmlformats.org/drawingml/2006/table">
            <a:tbl>
              <a:tblPr/>
              <a:tblGrid>
                <a:gridCol w="4114800">
                  <a:extLst>
                    <a:ext uri="{9D8B030D-6E8A-4147-A177-3AD203B41FA5}">
                      <a16:colId xmlns:a16="http://schemas.microsoft.com/office/drawing/2014/main" val="20000"/>
                    </a:ext>
                  </a:extLst>
                </a:gridCol>
                <a:gridCol w="4953000">
                  <a:extLst>
                    <a:ext uri="{9D8B030D-6E8A-4147-A177-3AD203B41FA5}">
                      <a16:colId xmlns:a16="http://schemas.microsoft.com/office/drawing/2014/main" val="20001"/>
                    </a:ext>
                  </a:extLst>
                </a:gridCol>
              </a:tblGrid>
              <a:tr h="12192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ليس أحدٌ يُوقدُ سراجاً ويَضَعُهُ في خِفيَةٍ، ولا تَحتَ مكيالٍ، بل يضعهُ على المَنارةِ، لكي يَنظُر الدَّاخلونَ النَّور.</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33 No one, when he has lit a lamp, puts it in a secret place or under a basket, but on a lampstand, that those who come in may see the light.</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33 Personne n’allume une lampe pour la mettre dans une cachette ou sous le boisseau, mais (on la met) sur le chandelier, afin que ceux qui entrent voient la clarté.</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70699" name="Group 43"/>
          <p:cNvGraphicFramePr>
            <a:graphicFrameLocks noGrp="1"/>
          </p:cNvGraphicFramePr>
          <p:nvPr/>
        </p:nvGraphicFramePr>
        <p:xfrm>
          <a:off x="0" y="152400"/>
          <a:ext cx="9144000" cy="6172200"/>
        </p:xfrm>
        <a:graphic>
          <a:graphicData uri="http://schemas.openxmlformats.org/drawingml/2006/table">
            <a:tbl>
              <a:tblPr/>
              <a:tblGrid>
                <a:gridCol w="4724400">
                  <a:extLst>
                    <a:ext uri="{9D8B030D-6E8A-4147-A177-3AD203B41FA5}">
                      <a16:colId xmlns:a16="http://schemas.microsoft.com/office/drawing/2014/main" val="20000"/>
                    </a:ext>
                  </a:extLst>
                </a:gridCol>
                <a:gridCol w="4419600">
                  <a:extLst>
                    <a:ext uri="{9D8B030D-6E8A-4147-A177-3AD203B41FA5}">
                      <a16:colId xmlns:a16="http://schemas.microsoft.com/office/drawing/2014/main" val="20001"/>
                    </a:ext>
                  </a:extLst>
                </a:gridCol>
              </a:tblGrid>
              <a:tr h="15240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سراجُ جسدُكَ هو عينُكَ، فإن كانت عينُكَ بسيطةً فجسدُكَ كلُّهُ يكونُ نيِّراً، وإن كانت شرِّيرةً فجسدُكَ كلُّهُ يكونُ مُظلِماً</a:t>
                      </a:r>
                      <a:r>
                        <a:rPr kumimoji="0" lang="ar-SA" sz="2800" b="0" i="0" u="none" strike="noStrike" cap="none" normalizeH="0" baseline="0">
                          <a:ln>
                            <a:noFill/>
                          </a:ln>
                          <a:solidFill>
                            <a:schemeClr val="bg1"/>
                          </a:solidFill>
                          <a:effectLst/>
                          <a:latin typeface="Arial" charset="0"/>
                          <a:cs typeface="Arial" charset="0"/>
                        </a:rPr>
                        <a:t>. </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34 The lamp of the body is the eye. Therefore, when your eye is good, your whole body also is full of light. But when your eye is bad, your body also is full of darkness. 35 Therefore take heed that the light which is in you is not darkness.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34 Ton oeil est la lampe du corps. Lorsque ton oeil est en bon état, tout ton corps aussi est illuminé ; mais s’il est mauvais, ton corps aussi est dans les ténèbres. 35 Prends donc garde que la lumière qui est en toi ne soit ténèbres.</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73775" name="Group 47"/>
          <p:cNvGraphicFramePr>
            <a:graphicFrameLocks noGrp="1"/>
          </p:cNvGraphicFramePr>
          <p:nvPr/>
        </p:nvGraphicFramePr>
        <p:xfrm>
          <a:off x="0" y="76200"/>
          <a:ext cx="9067800" cy="6204840"/>
        </p:xfrm>
        <a:graphic>
          <a:graphicData uri="http://schemas.openxmlformats.org/drawingml/2006/table">
            <a:tbl>
              <a:tblPr/>
              <a:tblGrid>
                <a:gridCol w="4343400">
                  <a:extLst>
                    <a:ext uri="{9D8B030D-6E8A-4147-A177-3AD203B41FA5}">
                      <a16:colId xmlns:a16="http://schemas.microsoft.com/office/drawing/2014/main" val="20000"/>
                    </a:ext>
                  </a:extLst>
                </a:gridCol>
                <a:gridCol w="4724400">
                  <a:extLst>
                    <a:ext uri="{9D8B030D-6E8A-4147-A177-3AD203B41FA5}">
                      <a16:colId xmlns:a16="http://schemas.microsoft.com/office/drawing/2014/main" val="20001"/>
                    </a:ext>
                  </a:extLst>
                </a:gridCol>
              </a:tblGrid>
              <a:tr h="13716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اُنظُر إذاً لئلاَّ يكونَ النُّور الذي فيكَ ظلاماً. فإن كان جسدُكَ كلُّهُ نيِّراً ليس فيهِ جزءٌ مُظلِمٌ يكونُ نيِّراً كلُّهُ، كما أن السِّراج يُضيءُ لكَ  في البرق ".</a:t>
                      </a:r>
                      <a:r>
                        <a:rPr kumimoji="0" lang="ar-SA" sz="3200" b="0" i="0" u="none" strike="noStrike" cap="none" normalizeH="0" baseline="0">
                          <a:ln>
                            <a:noFill/>
                          </a:ln>
                          <a:solidFill>
                            <a:srgbClr val="FF9900"/>
                          </a:solidFill>
                          <a:effectLst/>
                          <a:latin typeface="Arial" charset="0"/>
                          <a:cs typeface="Arial" charset="0"/>
                        </a:rPr>
                        <a:t>(</a:t>
                      </a:r>
                      <a:r>
                        <a:rPr kumimoji="0" lang="ar-SA" sz="2800" b="1" i="0" u="none" strike="noStrike" cap="none" normalizeH="0" baseline="0">
                          <a:ln>
                            <a:noFill/>
                          </a:ln>
                          <a:solidFill>
                            <a:schemeClr val="bg1"/>
                          </a:solidFill>
                          <a:effectLst/>
                          <a:latin typeface="Arial" charset="0"/>
                          <a:cs typeface="Arial" charset="0"/>
                        </a:rPr>
                        <a:t> </a:t>
                      </a:r>
                      <a:r>
                        <a:rPr kumimoji="0" lang="ar-SA" sz="2400" b="0" i="0" u="none" strike="noStrike" cap="none" normalizeH="0" baseline="0">
                          <a:ln>
                            <a:noFill/>
                          </a:ln>
                          <a:solidFill>
                            <a:srgbClr val="FF9900"/>
                          </a:solidFill>
                          <a:effectLst/>
                          <a:latin typeface="Arial" charset="0"/>
                          <a:cs typeface="Arial" charset="0"/>
                        </a:rPr>
                        <a:t>والمجد للـه دائماً )</a:t>
                      </a:r>
                      <a:endParaRPr kumimoji="0" lang="en-US" sz="2400" b="0"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36 If then your whole body is full of light, having no part dark, the whole body will be full of light, as when the bright shining of a lamp gives you light.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36 Si donc tout ton corps est illuminé, sans avoir aucune partie dans les ténèbres, il sera entièrement illuminé, comme lorsque la lampe t’illumine de son éclat.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5699" name="Text Box 3"/>
          <p:cNvSpPr txBox="1">
            <a:spLocks noChangeArrowheads="1"/>
          </p:cNvSpPr>
          <p:nvPr/>
        </p:nvSpPr>
        <p:spPr bwMode="auto">
          <a:xfrm>
            <a:off x="900113" y="347663"/>
            <a:ext cx="7613650" cy="2289175"/>
          </a:xfrm>
          <a:prstGeom prst="rect">
            <a:avLst/>
          </a:prstGeom>
          <a:solidFill>
            <a:srgbClr val="FF0000"/>
          </a:solidFill>
          <a:ln w="9525">
            <a:noFill/>
            <a:miter lim="800000"/>
            <a:headEnd/>
            <a:tailEnd/>
          </a:ln>
          <a:effectLst/>
        </p:spPr>
        <p:txBody>
          <a:bodyPr>
            <a:spAutoFit/>
          </a:bodyPr>
          <a:lstStyle/>
          <a:p>
            <a:pPr algn="ctr">
              <a:spcBef>
                <a:spcPct val="50000"/>
              </a:spcBef>
            </a:pPr>
            <a:r>
              <a:rPr lang="en-CA" sz="3600">
                <a:solidFill>
                  <a:schemeClr val="bg1"/>
                </a:solidFill>
              </a:rPr>
              <a:t>Sermon &amp; Gospel Response</a:t>
            </a:r>
          </a:p>
          <a:p>
            <a:pPr algn="ctr" rtl="1">
              <a:spcBef>
                <a:spcPct val="50000"/>
              </a:spcBef>
            </a:pPr>
            <a:r>
              <a:rPr lang="ar-EG" sz="3600">
                <a:solidFill>
                  <a:schemeClr val="bg1"/>
                </a:solidFill>
              </a:rPr>
              <a:t> العظة و مرد الأنجيل</a:t>
            </a:r>
          </a:p>
          <a:p>
            <a:pPr algn="ctr">
              <a:spcBef>
                <a:spcPct val="50000"/>
              </a:spcBef>
            </a:pPr>
            <a:r>
              <a:rPr lang="fr-CA" sz="3600">
                <a:solidFill>
                  <a:schemeClr val="bg1"/>
                </a:solidFill>
              </a:rPr>
              <a:t>Sermon &amp; Réponse de L’évangile</a:t>
            </a:r>
          </a:p>
        </p:txBody>
      </p:sp>
      <p:pic>
        <p:nvPicPr>
          <p:cNvPr id="7" name="Picture 3" descr="pointing"/>
          <p:cNvPicPr>
            <a:picLocks noChangeAspect="1" noChangeArrowheads="1"/>
          </p:cNvPicPr>
          <p:nvPr/>
        </p:nvPicPr>
        <p:blipFill>
          <a:blip r:embed="rId2"/>
          <a:srcRect/>
          <a:stretch>
            <a:fillRect/>
          </a:stretch>
        </p:blipFill>
        <p:spPr bwMode="auto">
          <a:xfrm>
            <a:off x="1479572" y="4529138"/>
            <a:ext cx="1238250" cy="628650"/>
          </a:xfrm>
          <a:prstGeom prst="rect">
            <a:avLst/>
          </a:prstGeom>
          <a:noFill/>
          <a:ln w="9525">
            <a:noFill/>
            <a:miter lim="800000"/>
            <a:headEnd/>
            <a:tailEnd/>
          </a:ln>
        </p:spPr>
      </p:pic>
      <p:sp>
        <p:nvSpPr>
          <p:cNvPr id="8"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a:t>Continue to the Liturgy of the Believers</a:t>
            </a:r>
            <a:endParaRPr lang="fr-CA" sz="2800" b="1" dirty="0"/>
          </a:p>
          <a:p>
            <a:pPr algn="ctr">
              <a:lnSpc>
                <a:spcPct val="90000"/>
              </a:lnSpc>
            </a:pPr>
            <a:r>
              <a:rPr lang="ar-EG" sz="2800" b="1" dirty="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6731" name="Group 11"/>
          <p:cNvGraphicFramePr>
            <a:graphicFrameLocks noGrp="1"/>
          </p:cNvGraphicFramePr>
          <p:nvPr/>
        </p:nvGraphicFramePr>
        <p:xfrm>
          <a:off x="539750" y="1484313"/>
          <a:ext cx="8137525" cy="4846320"/>
        </p:xfrm>
        <a:graphic>
          <a:graphicData uri="http://schemas.openxmlformats.org/drawingml/2006/table">
            <a:tbl>
              <a:tblPr rtl="1"/>
              <a:tblGrid>
                <a:gridCol w="8137525">
                  <a:extLst>
                    <a:ext uri="{9D8B030D-6E8A-4147-A177-3AD203B41FA5}">
                      <a16:colId xmlns:a16="http://schemas.microsoft.com/office/drawing/2014/main" val="20000"/>
                    </a:ext>
                  </a:extLst>
                </a:gridCol>
              </a:tblGrid>
              <a:tr h="20875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Third Sunday of The Month of Tuba</a:t>
                      </a: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ar-EG" sz="4000" b="1" i="0" u="none" strike="noStrike" cap="none" normalizeH="0" baseline="0">
                        <a:ln>
                          <a:noFill/>
                        </a:ln>
                        <a:solidFill>
                          <a:srgbClr val="FF9900"/>
                        </a:solidFill>
                        <a:effectLst/>
                        <a:latin typeface="Arial" charset="0"/>
                        <a:cs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r>
                        <a:rPr kumimoji="0" lang="ar-KW" sz="4000" b="1" i="0" u="none" strike="noStrike" cap="none" normalizeH="0" baseline="0">
                          <a:ln>
                            <a:noFill/>
                          </a:ln>
                          <a:solidFill>
                            <a:srgbClr val="FF9900"/>
                          </a:solidFill>
                          <a:effectLst/>
                          <a:latin typeface="Arial" charset="0"/>
                          <a:cs typeface="Arial" charset="0"/>
                        </a:rPr>
                        <a:t>الأحد ا</a:t>
                      </a:r>
                      <a:r>
                        <a:rPr kumimoji="0" lang="ar-EG" sz="4000" b="1" i="0" u="none" strike="noStrike" cap="none" normalizeH="0" baseline="0">
                          <a:ln>
                            <a:noFill/>
                          </a:ln>
                          <a:solidFill>
                            <a:srgbClr val="FF9900"/>
                          </a:solidFill>
                          <a:effectLst/>
                          <a:latin typeface="Arial" charset="0"/>
                          <a:cs typeface="Arial" charset="0"/>
                        </a:rPr>
                        <a:t>لثالث </a:t>
                      </a:r>
                      <a:r>
                        <a:rPr kumimoji="0" lang="ar-KW" sz="4000" b="1" i="0" u="none" strike="noStrike" cap="none" normalizeH="0" baseline="0">
                          <a:ln>
                            <a:noFill/>
                          </a:ln>
                          <a:solidFill>
                            <a:srgbClr val="FF9900"/>
                          </a:solidFill>
                          <a:effectLst/>
                          <a:latin typeface="Arial" charset="0"/>
                          <a:cs typeface="Arial" charset="0"/>
                        </a:rPr>
                        <a:t>من</a:t>
                      </a:r>
                      <a:r>
                        <a:rPr kumimoji="0" lang="ar-EG" sz="4000" b="1" i="0" u="none" strike="noStrike" cap="none" normalizeH="0" baseline="0">
                          <a:ln>
                            <a:noFill/>
                          </a:ln>
                          <a:solidFill>
                            <a:srgbClr val="FF9900"/>
                          </a:solidFill>
                          <a:effectLst/>
                          <a:latin typeface="Arial" charset="0"/>
                          <a:cs typeface="Arial" charset="0"/>
                        </a:rPr>
                        <a:t> </a:t>
                      </a:r>
                      <a:r>
                        <a:rPr kumimoji="0" lang="ar-KW" sz="4000" b="1" i="0" u="none" strike="noStrike" cap="none" normalizeH="0" baseline="0">
                          <a:ln>
                            <a:noFill/>
                          </a:ln>
                          <a:solidFill>
                            <a:srgbClr val="FF9900"/>
                          </a:solidFill>
                          <a:effectLst/>
                          <a:latin typeface="Arial" charset="0"/>
                          <a:cs typeface="Arial" charset="0"/>
                        </a:rPr>
                        <a:t>شهر </a:t>
                      </a:r>
                      <a:r>
                        <a:rPr kumimoji="0" lang="ar-EG" sz="4000" b="1" i="0" u="none" strike="noStrike" cap="none" normalizeH="0" baseline="0">
                          <a:ln>
                            <a:noFill/>
                          </a:ln>
                          <a:solidFill>
                            <a:srgbClr val="FF9900"/>
                          </a:solidFill>
                          <a:effectLst/>
                          <a:latin typeface="Arial" charset="0"/>
                          <a:cs typeface="Arial" charset="0"/>
                        </a:rPr>
                        <a:t>طوبة</a:t>
                      </a:r>
                      <a:r>
                        <a:rPr kumimoji="0" lang="ar-KW" sz="4000" b="1" i="0" u="none" strike="noStrike" cap="none" normalizeH="0" baseline="0">
                          <a:ln>
                            <a:noFill/>
                          </a:ln>
                          <a:solidFill>
                            <a:srgbClr val="FF9900"/>
                          </a:solidFill>
                          <a:effectLst/>
                          <a:latin typeface="Arial" charset="0"/>
                          <a:cs typeface="Arial" charset="0"/>
                        </a:rPr>
                        <a:t> </a:t>
                      </a:r>
                      <a:endParaRPr kumimoji="0" lang="en-CA" sz="4000" b="1" i="0" u="none" strike="noStrike" cap="none" normalizeH="0" baseline="0">
                        <a:ln>
                          <a:noFill/>
                        </a:ln>
                        <a:solidFill>
                          <a:srgbClr val="FF9900"/>
                        </a:solidFill>
                        <a:effectLst/>
                        <a:latin typeface="Arial" charset="0"/>
                        <a:cs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CA" sz="4000" b="1" i="0" u="none" strike="noStrike" cap="none" normalizeH="0" baseline="0">
                        <a:ln>
                          <a:noFill/>
                        </a:ln>
                        <a:solidFill>
                          <a:srgbClr val="FF9900"/>
                        </a:solidFill>
                        <a:effectLst/>
                        <a:latin typeface="Arial" charset="0"/>
                        <a:cs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r>
                        <a:rPr kumimoji="0" lang="fr-CA" sz="4000" b="0" i="0" u="none" strike="noStrike" cap="none" normalizeH="0" baseline="0">
                          <a:ln>
                            <a:noFill/>
                          </a:ln>
                          <a:solidFill>
                            <a:srgbClr val="FF9900"/>
                          </a:solidFill>
                          <a:effectLst/>
                          <a:latin typeface="Arial" charset="0"/>
                          <a:cs typeface="Arial" charset="0"/>
                        </a:rPr>
                        <a:t>Troisième dimanche du mois de </a:t>
                      </a:r>
                      <a:r>
                        <a:rPr kumimoji="0" lang="en-US" sz="4000" b="0" i="0" u="none" strike="noStrike" cap="none" normalizeH="0" baseline="0">
                          <a:ln>
                            <a:noFill/>
                          </a:ln>
                          <a:solidFill>
                            <a:srgbClr val="FF9900"/>
                          </a:solidFill>
                          <a:effectLst/>
                          <a:latin typeface="Arial" charset="0"/>
                          <a:cs typeface="Arial" charset="0"/>
                        </a:rPr>
                        <a:t>Tuba</a:t>
                      </a:r>
                      <a:endParaRPr kumimoji="0" lang="fr-CA" sz="4000" b="0" i="0" u="none" strike="noStrike" cap="none" normalizeH="0" baseline="0">
                        <a:ln>
                          <a:noFill/>
                        </a:ln>
                        <a:solidFill>
                          <a:srgbClr val="FF9900"/>
                        </a:solidFill>
                        <a:effectLst/>
                        <a:latin typeface="Arial" charset="0"/>
                        <a:cs typeface="Arial" charset="0"/>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spTree>
  </p:cSld>
  <p:clrMapOvr>
    <a:masterClrMapping/>
  </p:clrMapOvr>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7746"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a:r>
              <a:rPr lang="en-US" sz="4400" u="sng">
                <a:solidFill>
                  <a:srgbClr val="FF9933"/>
                </a:solidFill>
              </a:rPr>
              <a:t>Vespers Psalm and Gospel</a:t>
            </a:r>
          </a:p>
          <a:p>
            <a:pPr algn="ctr" rtl="1"/>
            <a:r>
              <a:rPr lang="ar-EG" sz="4400" u="sng">
                <a:solidFill>
                  <a:srgbClr val="FF9933"/>
                </a:solidFill>
              </a:rPr>
              <a:t>مزمور و أنجيل  عشية</a:t>
            </a:r>
          </a:p>
          <a:p>
            <a:pPr algn="ctr" rtl="1"/>
            <a:r>
              <a:rPr lang="fr-CA" sz="4400" u="sng">
                <a:solidFill>
                  <a:srgbClr val="FF9933"/>
                </a:solidFill>
              </a:rPr>
              <a:t>Psaume et Évangile du soir</a:t>
            </a:r>
          </a:p>
        </p:txBody>
      </p:sp>
      <p:pic>
        <p:nvPicPr>
          <p:cNvPr id="287747" name="Picture 3" descr="sunset cross"/>
          <p:cNvPicPr>
            <a:picLocks noChangeAspect="1" noChangeArrowheads="1"/>
          </p:cNvPicPr>
          <p:nvPr/>
        </p:nvPicPr>
        <p:blipFill>
          <a:blip r:embed="rId2"/>
          <a:srcRect/>
          <a:stretch>
            <a:fillRect/>
          </a:stretch>
        </p:blipFill>
        <p:spPr bwMode="auto">
          <a:xfrm>
            <a:off x="3108325" y="765175"/>
            <a:ext cx="3624263" cy="2324100"/>
          </a:xfrm>
          <a:prstGeom prst="rect">
            <a:avLst/>
          </a:prstGeom>
          <a:noFill/>
        </p:spPr>
      </p:pic>
    </p:spTree>
  </p:cSld>
  <p:clrMapOvr>
    <a:masterClrMapping/>
  </p:clrMapOvr>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2440" name="Group 40"/>
          <p:cNvGraphicFramePr>
            <a:graphicFrameLocks noGrp="1"/>
          </p:cNvGraphicFramePr>
          <p:nvPr/>
        </p:nvGraphicFramePr>
        <p:xfrm>
          <a:off x="0" y="0"/>
          <a:ext cx="9144000" cy="6553200"/>
        </p:xfrm>
        <a:graphic>
          <a:graphicData uri="http://schemas.openxmlformats.org/drawingml/2006/table">
            <a:tbl>
              <a:tblPr/>
              <a:tblGrid>
                <a:gridCol w="3810000">
                  <a:extLst>
                    <a:ext uri="{9D8B030D-6E8A-4147-A177-3AD203B41FA5}">
                      <a16:colId xmlns:a16="http://schemas.microsoft.com/office/drawing/2014/main" val="20000"/>
                    </a:ext>
                  </a:extLst>
                </a:gridCol>
                <a:gridCol w="5334000">
                  <a:extLst>
                    <a:ext uri="{9D8B030D-6E8A-4147-A177-3AD203B41FA5}">
                      <a16:colId xmlns:a16="http://schemas.microsoft.com/office/drawing/2014/main" val="20001"/>
                    </a:ext>
                  </a:extLst>
                </a:gridCol>
              </a:tblGrid>
              <a:tr h="19050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sng" strike="noStrike" cap="none" normalizeH="0" baseline="0">
                          <a:ln>
                            <a:noFill/>
                          </a:ln>
                          <a:solidFill>
                            <a:srgbClr val="FF9900"/>
                          </a:solidFill>
                          <a:effectLst/>
                          <a:latin typeface="Arial" charset="0"/>
                          <a:cs typeface="Arial" charset="0"/>
                        </a:rPr>
                        <a:t>مزمور عشية</a:t>
                      </a:r>
                      <a:r>
                        <a:rPr kumimoji="0" lang="en-CA" sz="3200" b="0" i="0" u="sng" strike="noStrike" cap="none" normalizeH="0" baseline="0">
                          <a:ln>
                            <a:noFill/>
                          </a:ln>
                          <a:solidFill>
                            <a:srgbClr val="FF9900"/>
                          </a:solidFill>
                          <a:effectLst/>
                          <a:latin typeface="Arial" charset="0"/>
                          <a:cs typeface="Arial" charset="0"/>
                        </a:rPr>
                        <a:t> </a:t>
                      </a:r>
                      <a:r>
                        <a:rPr kumimoji="0" lang="ar-SA" sz="3200" b="0" i="0" u="sng" strike="noStrike" cap="none" normalizeH="0" baseline="0">
                          <a:ln>
                            <a:noFill/>
                          </a:ln>
                          <a:solidFill>
                            <a:srgbClr val="FF9900"/>
                          </a:solidFill>
                          <a:effectLst/>
                          <a:latin typeface="Arial" charset="0"/>
                          <a:cs typeface="Arial" charset="0"/>
                        </a:rPr>
                        <a:t>(</a:t>
                      </a:r>
                      <a:r>
                        <a:rPr kumimoji="0" lang="en-CA" sz="3200" b="0" i="0" u="sng" strike="noStrike" cap="none" normalizeH="0" baseline="0">
                          <a:ln>
                            <a:noFill/>
                          </a:ln>
                          <a:solidFill>
                            <a:srgbClr val="FF9900"/>
                          </a:solidFill>
                          <a:effectLst/>
                          <a:latin typeface="Arial" charset="0"/>
                          <a:cs typeface="Arial" charset="0"/>
                        </a:rPr>
                        <a:t>7</a:t>
                      </a:r>
                      <a:r>
                        <a:rPr kumimoji="0" lang="ar-SA" sz="3200" b="0" i="0" u="sng" strike="noStrike" cap="none" normalizeH="0" baseline="0">
                          <a:ln>
                            <a:noFill/>
                          </a:ln>
                          <a:solidFill>
                            <a:srgbClr val="FF9900"/>
                          </a:solidFill>
                          <a:effectLst/>
                          <a:latin typeface="Arial" charset="0"/>
                          <a:cs typeface="Arial" charset="0"/>
                        </a:rPr>
                        <a:t> 7 </a:t>
                      </a:r>
                      <a:r>
                        <a:rPr kumimoji="0" lang="en-CA" sz="3200" b="0" i="0" u="sng" strike="noStrike" cap="none" normalizeH="0" baseline="0">
                          <a:ln>
                            <a:noFill/>
                          </a:ln>
                          <a:solidFill>
                            <a:srgbClr val="FF9900"/>
                          </a:solidFill>
                          <a:effectLst/>
                          <a:latin typeface="Arial" charset="0"/>
                          <a:cs typeface="Arial" charset="0"/>
                        </a:rPr>
                        <a:t>:</a:t>
                      </a:r>
                      <a:r>
                        <a:rPr kumimoji="0" lang="ar-SA" sz="3200" b="0" i="0" u="sng" strike="noStrike" cap="none" normalizeH="0" baseline="0">
                          <a:ln>
                            <a:noFill/>
                          </a:ln>
                          <a:solidFill>
                            <a:srgbClr val="FF9900"/>
                          </a:solidFill>
                          <a:effectLst/>
                          <a:latin typeface="Arial" charset="0"/>
                          <a:cs typeface="Arial" charset="0"/>
                        </a:rPr>
                        <a:t> </a:t>
                      </a:r>
                      <a:r>
                        <a:rPr kumimoji="0" lang="en-CA" sz="3200" b="0" i="0" u="sng" strike="noStrike" cap="none" normalizeH="0" baseline="0">
                          <a:ln>
                            <a:noFill/>
                          </a:ln>
                          <a:solidFill>
                            <a:srgbClr val="FF9900"/>
                          </a:solidFill>
                          <a:effectLst/>
                          <a:latin typeface="Arial" charset="0"/>
                          <a:cs typeface="Arial" charset="0"/>
                        </a:rPr>
                        <a:t>18-19</a:t>
                      </a:r>
                      <a:r>
                        <a:rPr kumimoji="0" lang="ar-SA" sz="3200" b="0" i="0" u="sng" strike="noStrike" cap="none" normalizeH="0" baseline="0">
                          <a:ln>
                            <a:noFill/>
                          </a:ln>
                          <a:solidFill>
                            <a:srgbClr val="FF9900"/>
                          </a:solidFill>
                          <a:effectLst/>
                          <a:latin typeface="Arial" charset="0"/>
                          <a:cs typeface="Arial" charset="0"/>
                        </a:rPr>
                        <a:t>)</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أضاءت بروقُكَ المَسْكُونَةَ. تَزَلزَلتْ الأرضُ وارتَعَدَتْ. يا اللـهُ في البَحْرِ طَرِيقُكَ ومسالِكُكَ في المِياهِ الكَثِيرَةِ.</a:t>
                      </a:r>
                      <a:r>
                        <a:rPr kumimoji="0" lang="ar-SA" sz="2800" b="1" i="0" u="none" strike="noStrike" cap="none" normalizeH="0" baseline="0">
                          <a:ln>
                            <a:noFill/>
                          </a:ln>
                          <a:solidFill>
                            <a:schemeClr val="bg1"/>
                          </a:solidFill>
                          <a:effectLst/>
                          <a:latin typeface="Arial" charset="0"/>
                          <a:cs typeface="Arial" charset="0"/>
                        </a:rPr>
                        <a:t> 		</a:t>
                      </a:r>
                      <a:r>
                        <a:rPr kumimoji="0" lang="ar-SA" sz="2800" b="1" i="0" u="none" strike="noStrike" cap="none" normalizeH="0" baseline="0">
                          <a:ln>
                            <a:noFill/>
                          </a:ln>
                          <a:solidFill>
                            <a:schemeClr val="tx1"/>
                          </a:solidFill>
                          <a:effectLst/>
                          <a:latin typeface="Arial" charset="0"/>
                          <a:cs typeface="Arial" charset="0"/>
                        </a:rPr>
                        <a:t> </a:t>
                      </a:r>
                      <a:r>
                        <a:rPr kumimoji="0" lang="ar-SA" sz="2800" b="1" i="0" u="none" strike="noStrike" cap="none" normalizeH="0" baseline="0">
                          <a:ln>
                            <a:noFill/>
                          </a:ln>
                          <a:solidFill>
                            <a:schemeClr val="bg1"/>
                          </a:solidFill>
                          <a:effectLst/>
                          <a:latin typeface="Arial" charset="0"/>
                          <a:cs typeface="Arial" charset="0"/>
                        </a:rPr>
                        <a:t>هللويا.</a:t>
                      </a:r>
                      <a:endParaRPr kumimoji="0" lang="en-US" sz="2800" b="1"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00"/>
                          </a:solidFill>
                          <a:effectLst/>
                          <a:latin typeface="Arial" charset="0"/>
                          <a:cs typeface="Arial" charset="0"/>
                        </a:rPr>
                        <a:t>Psalms 77:18-19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18 The lightnings lit up the world; The earth trembled and shook</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19 Your way was in the sea, Your path in the great waters.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00"/>
                          </a:solidFill>
                          <a:effectLst/>
                          <a:latin typeface="Arial" charset="0"/>
                          <a:cs typeface="Arial" charset="0"/>
                        </a:rPr>
                        <a:t>Psalms 77:18-19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Les éclairs illuminèrent le monde ; La terre s’agita et trembla.</a:t>
                      </a:r>
                      <a:endParaRPr kumimoji="0" lang="ar-EG"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19 Ton chemin était dans la mer, Ton sentier dans les grandes eaux,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02441" name="Rectangle 41"/>
          <p:cNvSpPr>
            <a:spLocks noGrp="1" noChangeArrowheads="1"/>
          </p:cNvSpPr>
          <p:nvPr>
            <p:ph type="ctrTitle"/>
          </p:nvPr>
        </p:nvSpPr>
        <p:spPr/>
        <p:txBody>
          <a:bodyPr/>
          <a:lstStyle/>
          <a:p>
            <a:r>
              <a:rPr lang="en-US"/>
              <a:t>3pv</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4495" name="Group 47"/>
          <p:cNvGraphicFramePr>
            <a:graphicFrameLocks noGrp="1"/>
          </p:cNvGraphicFramePr>
          <p:nvPr/>
        </p:nvGraphicFramePr>
        <p:xfrm>
          <a:off x="76200" y="76200"/>
          <a:ext cx="9067800" cy="6631941"/>
        </p:xfrm>
        <a:graphic>
          <a:graphicData uri="http://schemas.openxmlformats.org/drawingml/2006/table">
            <a:tbl>
              <a:tblPr/>
              <a:tblGrid>
                <a:gridCol w="4572000">
                  <a:extLst>
                    <a:ext uri="{9D8B030D-6E8A-4147-A177-3AD203B41FA5}">
                      <a16:colId xmlns:a16="http://schemas.microsoft.com/office/drawing/2014/main" val="20000"/>
                    </a:ext>
                  </a:extLst>
                </a:gridCol>
                <a:gridCol w="4495800">
                  <a:extLst>
                    <a:ext uri="{9D8B030D-6E8A-4147-A177-3AD203B41FA5}">
                      <a16:colId xmlns:a16="http://schemas.microsoft.com/office/drawing/2014/main" val="20001"/>
                    </a:ext>
                  </a:extLst>
                </a:gridCol>
              </a:tblGrid>
              <a:tr h="19050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00"/>
                          </a:solidFill>
                          <a:effectLst/>
                          <a:latin typeface="Arial" charset="0"/>
                          <a:cs typeface="Arial" charset="0"/>
                        </a:rPr>
                        <a:t>يوحنا ( 5 : 1 ـ 18 )</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وبَعْدَ هذا كَانَ عِيدُ اليهود، فصَعِدَ يسوعُ إلى أُورُشليمَ. وفي أورشليمَ عندَ باب الضَّأنِ كانت توجدُ بِركَةٌ تُسمَّى بالعبرانيَّةِ " بيتُ حسدا " لها خمسةُ أروقةٍ. </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4291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00"/>
                          </a:solidFill>
                          <a:effectLst/>
                          <a:latin typeface="Arial" charset="0"/>
                          <a:cs typeface="Arial" charset="0"/>
                        </a:rPr>
                        <a:t>John 5:1-18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After this there was a feast of the Jews, and Jesus went up to Jerusalem. 2 Now there is in Jerusalem by the Sheep Gate a pool, which is called in Hebrew, Bethesda, having five porches.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00"/>
                          </a:solidFill>
                          <a:effectLst/>
                          <a:latin typeface="Arial" charset="0"/>
                          <a:cs typeface="Arial" charset="0"/>
                        </a:rPr>
                        <a:t>Jean 5:1-18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Après cela, il y eut une fête des Juifs et Jésus monta à Jérusalem.2  Or, à Jérusalem, près de la porte des Brebis, il y a une piscine qui s’appelle en hébreu : Béthesda, et qui a cinq portiques.</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04496" name="Rectangle 48"/>
          <p:cNvSpPr>
            <a:spLocks noGrp="1" noChangeArrowheads="1"/>
          </p:cNvSpPr>
          <p:nvPr>
            <p:ph type="ctrTitle"/>
          </p:nvPr>
        </p:nvSpPr>
        <p:spPr/>
        <p:txBody>
          <a:bodyPr/>
          <a:lstStyle/>
          <a:p>
            <a:r>
              <a:rPr lang="en-US"/>
              <a:t>3v</a:t>
            </a:r>
          </a:p>
        </p:txBody>
      </p:sp>
    </p:spTree>
  </p:cSld>
  <p:clrMapOvr>
    <a:masterClrMapping/>
  </p:clrMapOvr>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8790" name="Group 22"/>
          <p:cNvGraphicFramePr>
            <a:graphicFrameLocks noGrp="1"/>
          </p:cNvGraphicFramePr>
          <p:nvPr/>
        </p:nvGraphicFramePr>
        <p:xfrm>
          <a:off x="76200" y="152400"/>
          <a:ext cx="8991600" cy="5867400"/>
        </p:xfrm>
        <a:graphic>
          <a:graphicData uri="http://schemas.openxmlformats.org/drawingml/2006/table">
            <a:tbl>
              <a:tblPr/>
              <a:tblGrid>
                <a:gridCol w="3886200">
                  <a:extLst>
                    <a:ext uri="{9D8B030D-6E8A-4147-A177-3AD203B41FA5}">
                      <a16:colId xmlns:a16="http://schemas.microsoft.com/office/drawing/2014/main" val="20000"/>
                    </a:ext>
                  </a:extLst>
                </a:gridCol>
                <a:gridCol w="5105400">
                  <a:extLst>
                    <a:ext uri="{9D8B030D-6E8A-4147-A177-3AD203B41FA5}">
                      <a16:colId xmlns:a16="http://schemas.microsoft.com/office/drawing/2014/main" val="20001"/>
                    </a:ext>
                  </a:extLst>
                </a:gridCol>
              </a:tblGrid>
              <a:tr h="12192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في هذه كانَ مطروحاً كثيرٌ من المرضَى عُمي وعرج وآخرون عُسم، يتوقَّعونَ تحريك الماءِ.</a:t>
                      </a:r>
                      <a:r>
                        <a:rPr kumimoji="0" lang="ar-SA" sz="2800" b="0" i="0" u="none" strike="noStrike" cap="none" normalizeH="0" baseline="0">
                          <a:ln>
                            <a:noFill/>
                          </a:ln>
                          <a:solidFill>
                            <a:schemeClr val="bg1"/>
                          </a:solidFill>
                          <a:effectLst/>
                          <a:latin typeface="Arial" charset="0"/>
                          <a:cs typeface="Arial" charset="0"/>
                        </a:rPr>
                        <a:t> </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In these lay a great multitude of sick people, blind, lame, paralyzed, waiting for the moving of the water.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Sous ces portiques était couchée une multitude de malades, d’aveugles, de boiteux, d’estropiés, de paralytiques, qui attendaient le mouvement de l’eau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5527" name="Group 55"/>
          <p:cNvGraphicFramePr>
            <a:graphicFrameLocks noGrp="1"/>
          </p:cNvGraphicFramePr>
          <p:nvPr/>
        </p:nvGraphicFramePr>
        <p:xfrm>
          <a:off x="76200" y="76200"/>
          <a:ext cx="9067800" cy="6248400"/>
        </p:xfrm>
        <a:graphic>
          <a:graphicData uri="http://schemas.openxmlformats.org/drawingml/2006/table">
            <a:tbl>
              <a:tblPr/>
              <a:tblGrid>
                <a:gridCol w="4724400">
                  <a:extLst>
                    <a:ext uri="{9D8B030D-6E8A-4147-A177-3AD203B41FA5}">
                      <a16:colId xmlns:a16="http://schemas.microsoft.com/office/drawing/2014/main" val="20000"/>
                    </a:ext>
                  </a:extLst>
                </a:gridCol>
                <a:gridCol w="4343400">
                  <a:extLst>
                    <a:ext uri="{9D8B030D-6E8A-4147-A177-3AD203B41FA5}">
                      <a16:colId xmlns:a16="http://schemas.microsoft.com/office/drawing/2014/main" val="20001"/>
                    </a:ext>
                  </a:extLst>
                </a:gridCol>
              </a:tblGrid>
              <a:tr h="16002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لأنَّ ملاكاً كانَ ينزلُ في كلِّ حينٍ في البِركَةِ ويحرِّكُ الماءَ. وكلُّ مَن ينزلُ أولاً بعد تحريكِ الماءِ كانَ يبرأُ من كلِّ مرضٍ فيهِ. وكانَ هُنَاكَ رجلٌ به مرضٌ منذُ ثمانٍ وثلاثينَ سنةً.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For an angel went down at a certain time into the pool and stirred up the water; then whoever stepped in first, after the stirring of the water, was made well of whatever disease he had. 5 Now a certain man was there who had an infirmity thirty-eight years.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car un ange descendait périodiquement dans la piscine et agitait l’eau, et celui qui y descendait le premier après que l’eau avait été agitée, était guéri, quelle qu’ait été sa maladie. 5 Là se trouvait un homme malade depuis trente huit ans.</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6535" name="Group 39"/>
          <p:cNvGraphicFramePr>
            <a:graphicFrameLocks noGrp="1"/>
          </p:cNvGraphicFramePr>
          <p:nvPr/>
        </p:nvGraphicFramePr>
        <p:xfrm>
          <a:off x="76200" y="76200"/>
          <a:ext cx="9067800" cy="6204840"/>
        </p:xfrm>
        <a:graphic>
          <a:graphicData uri="http://schemas.openxmlformats.org/drawingml/2006/table">
            <a:tbl>
              <a:tblPr/>
              <a:tblGrid>
                <a:gridCol w="4953000">
                  <a:extLst>
                    <a:ext uri="{9D8B030D-6E8A-4147-A177-3AD203B41FA5}">
                      <a16:colId xmlns:a16="http://schemas.microsoft.com/office/drawing/2014/main" val="20000"/>
                    </a:ext>
                  </a:extLst>
                </a:gridCol>
                <a:gridCol w="4114800">
                  <a:extLst>
                    <a:ext uri="{9D8B030D-6E8A-4147-A177-3AD203B41FA5}">
                      <a16:colId xmlns:a16="http://schemas.microsoft.com/office/drawing/2014/main" val="20001"/>
                    </a:ext>
                  </a:extLst>
                </a:gridCol>
              </a:tblGrid>
              <a:tr h="15240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هذا رآه يسوع راقداً، وعَلِمَ أنَّ لهُ زماناً كثيراً، فقالَ لهُ: " أتُريدُ أنْ تبرأَ؟ " أجابهُ المريضُ وقال: " يا سيِّدُ، ليس لي إنسانٌ يُلقيني في البِركَةِ متى تحرَّكَ الماءُ. </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When Jesus saw him lying there, and knew that he already had been in that condition a long time, He said to him, Do you want to be made well? 7 The sick man answered Him, Sir, I have no man to put me into the pool when the water is stirred up;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Jésus le vit couché, et sachant qu’il était déjà là depuis longtemps, lui dit : Veux–tu retrouver la santé ? 7 Le malade lui répondit : Seigneur, je n’ai personne pour me jeter dans la piscine quand l’eau est agitée,</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9811" name="Group 19"/>
          <p:cNvGraphicFramePr>
            <a:graphicFrameLocks noGrp="1"/>
          </p:cNvGraphicFramePr>
          <p:nvPr/>
        </p:nvGraphicFramePr>
        <p:xfrm>
          <a:off x="0" y="76200"/>
          <a:ext cx="9144000" cy="6324600"/>
        </p:xfrm>
        <a:graphic>
          <a:graphicData uri="http://schemas.openxmlformats.org/drawingml/2006/table">
            <a:tbl>
              <a:tblPr/>
              <a:tblGrid>
                <a:gridCol w="4648200">
                  <a:extLst>
                    <a:ext uri="{9D8B030D-6E8A-4147-A177-3AD203B41FA5}">
                      <a16:colId xmlns:a16="http://schemas.microsoft.com/office/drawing/2014/main" val="20000"/>
                    </a:ext>
                  </a:extLst>
                </a:gridCol>
                <a:gridCol w="4495800">
                  <a:extLst>
                    <a:ext uri="{9D8B030D-6E8A-4147-A177-3AD203B41FA5}">
                      <a16:colId xmlns:a16="http://schemas.microsoft.com/office/drawing/2014/main" val="20001"/>
                    </a:ext>
                  </a:extLst>
                </a:gridCol>
              </a:tblGrid>
              <a:tr h="16764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بل بينما أنا آتٍ، يسـبقني آخَر وينزل قُدَّامي ". قالَ لهُ يسـوعُ: " قُم. احمِلْ سريرَكَ وامشِ ". فحالاً برئَ الرَّجُلُ وحملَ سريرهُ ومشَى وكان في ذلكَ اليوم سبتٌ.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but while I am coming, another steps down before me. 8 Jesus said to him, Rise, take up your bed and walk. 9 And immediately the man was made well, took up his bed, and walked. And that day was the Sabbath.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et pendant que j’y vais, un autre descend avant moi.8  Lève–toi, lui dit Jésus, prends ton lit et marche. 9  Aussitôt, cet homme retrouva la santé ; il prit son lit et se mit à marcher C’était le sabbat ce jour–là.</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7563" name="Group 43"/>
          <p:cNvGraphicFramePr>
            <a:graphicFrameLocks noGrp="1"/>
          </p:cNvGraphicFramePr>
          <p:nvPr/>
        </p:nvGraphicFramePr>
        <p:xfrm>
          <a:off x="76200" y="152400"/>
          <a:ext cx="9067800" cy="6400800"/>
        </p:xfrm>
        <a:graphic>
          <a:graphicData uri="http://schemas.openxmlformats.org/drawingml/2006/table">
            <a:tbl>
              <a:tblPr/>
              <a:tblGrid>
                <a:gridCol w="4572000">
                  <a:extLst>
                    <a:ext uri="{9D8B030D-6E8A-4147-A177-3AD203B41FA5}">
                      <a16:colId xmlns:a16="http://schemas.microsoft.com/office/drawing/2014/main" val="20000"/>
                    </a:ext>
                  </a:extLst>
                </a:gridCol>
                <a:gridCol w="4495800">
                  <a:extLst>
                    <a:ext uri="{9D8B030D-6E8A-4147-A177-3AD203B41FA5}">
                      <a16:colId xmlns:a16="http://schemas.microsoft.com/office/drawing/2014/main" val="20001"/>
                    </a:ext>
                  </a:extLst>
                </a:gridCol>
              </a:tblGrid>
              <a:tr h="17526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فقال اليهودُ للذي بَرئَ: " إنَّهُ سبتٌ! ولا يحلُّ لكَ أن تحمِلَ سريرَكَ ". فأجابَهم: " إنَّ الذي أبرأني هو قال لي: احمِل سريرَكَ وامشِ ". فسألوهُ قائلين: " مَن هو الإنسانُ الذي قال لكَ: احمِل سريرَكَ وامشِ؟ </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The Jews therefore said to him who was cured, It is the Sabbath; it is not lawful for you to carry your bed. 11 He answered them, He who made me well said to me, `Take up your bed and walk.'</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Les Juifs dirent donc à celui qui avait été guéri : C’est le sabbat ; il ne t’est pas permis de porter ton lit ! 11 Il leur répondit : Celui qui m’a rendu la santé m’a dit : Prends ton lit et marche.</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8577" name="Group 33"/>
          <p:cNvGraphicFramePr>
            <a:graphicFrameLocks noGrp="1"/>
          </p:cNvGraphicFramePr>
          <p:nvPr/>
        </p:nvGraphicFramePr>
        <p:xfrm>
          <a:off x="0" y="76200"/>
          <a:ext cx="9144000" cy="6019800"/>
        </p:xfrm>
        <a:graphic>
          <a:graphicData uri="http://schemas.openxmlformats.org/drawingml/2006/table">
            <a:tbl>
              <a:tblPr/>
              <a:tblGrid>
                <a:gridCol w="4495800">
                  <a:extLst>
                    <a:ext uri="{9D8B030D-6E8A-4147-A177-3AD203B41FA5}">
                      <a16:colId xmlns:a16="http://schemas.microsoft.com/office/drawing/2014/main" val="20000"/>
                    </a:ext>
                  </a:extLst>
                </a:gridCol>
                <a:gridCol w="4648200">
                  <a:extLst>
                    <a:ext uri="{9D8B030D-6E8A-4147-A177-3AD203B41FA5}">
                      <a16:colId xmlns:a16="http://schemas.microsoft.com/office/drawing/2014/main" val="20001"/>
                    </a:ext>
                  </a:extLst>
                </a:gridCol>
              </a:tblGrid>
              <a:tr h="13716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أمَّا الذي شُفيَ فلم يكن يعلمُ مَن هوَ، لأنَّ يسوع كان قد خرجَ، إذ كان جمعٌ في ذلكَ الموضِع. </a:t>
                      </a:r>
                      <a:endParaRPr kumimoji="0" lang="en-US" sz="2800" b="0"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Then they asked him, Who is the Man who said to you, `Take up your bed and walk'? 13 But the one who was healed did not know who it was, for Jesus had withdrawn, a multitude being in that place.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Ils lui demandèrent : Qui est l’homme qui t’a dit : Prends et marche ? 13  Mais celui qui avait été guéri ne savait pas qui c’était ; car Jésus avait disparu dans la foule qui était à cet endroit.</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0833" name="Group 17"/>
          <p:cNvGraphicFramePr>
            <a:graphicFrameLocks noGrp="1"/>
          </p:cNvGraphicFramePr>
          <p:nvPr/>
        </p:nvGraphicFramePr>
        <p:xfrm>
          <a:off x="76200" y="76200"/>
          <a:ext cx="9067800" cy="6019800"/>
        </p:xfrm>
        <a:graphic>
          <a:graphicData uri="http://schemas.openxmlformats.org/drawingml/2006/table">
            <a:tbl>
              <a:tblPr/>
              <a:tblGrid>
                <a:gridCol w="4343400">
                  <a:extLst>
                    <a:ext uri="{9D8B030D-6E8A-4147-A177-3AD203B41FA5}">
                      <a16:colId xmlns:a16="http://schemas.microsoft.com/office/drawing/2014/main" val="20000"/>
                    </a:ext>
                  </a:extLst>
                </a:gridCol>
                <a:gridCol w="4724400">
                  <a:extLst>
                    <a:ext uri="{9D8B030D-6E8A-4147-A177-3AD203B41FA5}">
                      <a16:colId xmlns:a16="http://schemas.microsoft.com/office/drawing/2014/main" val="20001"/>
                    </a:ext>
                  </a:extLst>
                </a:gridCol>
              </a:tblGrid>
              <a:tr h="13716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بعدَ ذلكَ وجدهُ يسوعُ في الهيكلِ وقال لهُ: " ها أنتَ قد بَرِئْتَ، فلا تٌخطئ أيضاً لئلاَّ يكونَ لكَ أشرٌ ".</a:t>
                      </a:r>
                      <a:r>
                        <a:rPr kumimoji="0" lang="ar-SA" sz="2800" b="0" i="0" u="none" strike="noStrike" cap="none" normalizeH="0" baseline="0">
                          <a:ln>
                            <a:noFill/>
                          </a:ln>
                          <a:solidFill>
                            <a:schemeClr val="bg1"/>
                          </a:solidFill>
                          <a:effectLst/>
                          <a:latin typeface="Arial" charset="0"/>
                          <a:cs typeface="Arial" charset="0"/>
                        </a:rPr>
                        <a:t> </a:t>
                      </a:r>
                      <a:endParaRPr kumimoji="0" lang="en-US" sz="2800" b="0"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  Afterward Jesus found him in the temple, and said to him, See, you have been made well. Sin no more, lest a worse thing come upon you.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14  Après cela, Jésus le trouva dans le temple et lui dit : Voici : tu as retrouvé la santé, ne pèche plus, de peur qu’il ne t’arrive quelque chose de pire.</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38265" name="Group 25"/>
          <p:cNvGraphicFramePr>
            <a:graphicFrameLocks noGrp="1"/>
          </p:cNvGraphicFramePr>
          <p:nvPr/>
        </p:nvGraphicFramePr>
        <p:xfrm>
          <a:off x="76200" y="76200"/>
          <a:ext cx="8991600" cy="6553200"/>
        </p:xfrm>
        <a:graphic>
          <a:graphicData uri="http://schemas.openxmlformats.org/drawingml/2006/table">
            <a:tbl>
              <a:tblPr/>
              <a:tblGrid>
                <a:gridCol w="4800600">
                  <a:extLst>
                    <a:ext uri="{9D8B030D-6E8A-4147-A177-3AD203B41FA5}">
                      <a16:colId xmlns:a16="http://schemas.microsoft.com/office/drawing/2014/main" val="20000"/>
                    </a:ext>
                  </a:extLst>
                </a:gridCol>
                <a:gridCol w="4191000">
                  <a:extLst>
                    <a:ext uri="{9D8B030D-6E8A-4147-A177-3AD203B41FA5}">
                      <a16:colId xmlns:a16="http://schemas.microsoft.com/office/drawing/2014/main" val="20001"/>
                    </a:ext>
                  </a:extLst>
                </a:gridCol>
              </a:tblGrid>
              <a:tr h="19050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فمضى الرَّجُلُ وقالَ لليهودِ: أنَّ يسوعَ هو الذي أبرأهُ. مِن أجل هذا كانَ اليهودُ يطردونَ يسوعَ، ويُريدونَ أن يقتلوه، لأنَّهُ كانَ يفعلُ هذا في السبتِ.</a:t>
                      </a:r>
                      <a:r>
                        <a:rPr kumimoji="0" lang="ar-SA" sz="2800" b="0" i="0" u="none" strike="noStrike" cap="none" normalizeH="0" baseline="0">
                          <a:ln>
                            <a:noFill/>
                          </a:ln>
                          <a:solidFill>
                            <a:schemeClr val="bg1"/>
                          </a:solidFill>
                          <a:effectLst/>
                          <a:latin typeface="Arial" charset="0"/>
                          <a:cs typeface="Arial" charset="0"/>
                        </a:rPr>
                        <a:t> </a:t>
                      </a:r>
                      <a:endParaRPr kumimoji="0" lang="en-US" sz="2800" b="0"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15 The man departed and told the Jews that it was Jesus who had made him well. 16 For this reason the Jews persecuted Jesus, and sought to kill Him, because He had done these things on the Sabbath.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15 Cet homme s’en alla et dit aux Juifs que c’était Jésus qui lui avait rendu la santé.16 C’est pourquoi les Juifs poursuivaient Jésus, parce qu’il faisait cela pendant le sabbat.</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9611" name="Group 43"/>
          <p:cNvGraphicFramePr>
            <a:graphicFrameLocks noGrp="1"/>
          </p:cNvGraphicFramePr>
          <p:nvPr/>
        </p:nvGraphicFramePr>
        <p:xfrm>
          <a:off x="0" y="228600"/>
          <a:ext cx="9144000" cy="5717160"/>
        </p:xfrm>
        <a:graphic>
          <a:graphicData uri="http://schemas.openxmlformats.org/drawingml/2006/table">
            <a:tbl>
              <a:tblPr/>
              <a:tblGrid>
                <a:gridCol w="4267200">
                  <a:extLst>
                    <a:ext uri="{9D8B030D-6E8A-4147-A177-3AD203B41FA5}">
                      <a16:colId xmlns:a16="http://schemas.microsoft.com/office/drawing/2014/main" val="20000"/>
                    </a:ext>
                  </a:extLst>
                </a:gridCol>
                <a:gridCol w="4876800">
                  <a:extLst>
                    <a:ext uri="{9D8B030D-6E8A-4147-A177-3AD203B41FA5}">
                      <a16:colId xmlns:a16="http://schemas.microsoft.com/office/drawing/2014/main" val="20001"/>
                    </a:ext>
                  </a:extLst>
                </a:gridCol>
              </a:tblGrid>
              <a:tr h="9906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فأجاب يسوع وقال لهم: " أبي يعملُ حتَّى الآنَ وأنا أيضاً أعملُ ". فمِن أجلِ هذا كانَ اليهودُ يطلبونَ أكثر أنَّ يقتلوهُ، </a:t>
                      </a:r>
                      <a:endParaRPr kumimoji="0" lang="en-US" sz="2400" b="0"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But Jesus answered them, My Father has been working until now, and I have been working. 18 Therefore the Jews sought all the more to kill Him, </a:t>
                      </a:r>
                      <a:endParaRPr kumimoji="0" lang="en-US"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17  Mais Jésus leur répondit : Mon Père travaille jusqu’à présent. Moi aussi, je travaille.18  A cause de cela, les Juifs cherchaient encore plus à le faire mourir,</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1861" name="Group 21"/>
          <p:cNvGraphicFramePr>
            <a:graphicFrameLocks noGrp="1"/>
          </p:cNvGraphicFramePr>
          <p:nvPr/>
        </p:nvGraphicFramePr>
        <p:xfrm>
          <a:off x="0" y="152400"/>
          <a:ext cx="9144000" cy="5791200"/>
        </p:xfrm>
        <a:graphic>
          <a:graphicData uri="http://schemas.openxmlformats.org/drawingml/2006/table">
            <a:tbl>
              <a:tblPr/>
              <a:tblGrid>
                <a:gridCol w="4114800">
                  <a:extLst>
                    <a:ext uri="{9D8B030D-6E8A-4147-A177-3AD203B41FA5}">
                      <a16:colId xmlns:a16="http://schemas.microsoft.com/office/drawing/2014/main" val="20000"/>
                    </a:ext>
                  </a:extLst>
                </a:gridCol>
                <a:gridCol w="5029200">
                  <a:extLst>
                    <a:ext uri="{9D8B030D-6E8A-4147-A177-3AD203B41FA5}">
                      <a16:colId xmlns:a16="http://schemas.microsoft.com/office/drawing/2014/main" val="20001"/>
                    </a:ext>
                  </a:extLst>
                </a:gridCol>
              </a:tblGrid>
              <a:tr h="16002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لأنَّهُ لمْ يَنقُض السَّبتَ فقط، بلْ كانَ يقولُ أيضاً إنَّ اللـه أبي، </a:t>
                      </a:r>
                      <a:r>
                        <a:rPr kumimoji="0" lang="ar-SA" sz="2800" b="0" i="0" u="none" strike="noStrike" cap="none" normalizeH="0" baseline="0">
                          <a:ln>
                            <a:noFill/>
                          </a:ln>
                          <a:solidFill>
                            <a:schemeClr val="bg1"/>
                          </a:solidFill>
                          <a:effectLst/>
                          <a:latin typeface="Arial" charset="0"/>
                          <a:cs typeface="Arial" charset="0"/>
                        </a:rPr>
                        <a:t>جاعلاً نفسهُ </a:t>
                      </a:r>
                      <a:r>
                        <a:rPr kumimoji="0" lang="ar-SA" sz="3200" b="0" i="0" u="none" strike="noStrike" cap="none" normalizeH="0" baseline="0">
                          <a:ln>
                            <a:noFill/>
                          </a:ln>
                          <a:solidFill>
                            <a:schemeClr val="bg1"/>
                          </a:solidFill>
                          <a:effectLst/>
                          <a:latin typeface="Arial" charset="0"/>
                          <a:cs typeface="Arial" charset="0"/>
                        </a:rPr>
                        <a:t>مُساوياً لله.</a:t>
                      </a:r>
                      <a:r>
                        <a:rPr kumimoji="0" lang="ar-SA" sz="3200" b="0" i="0" u="none" strike="noStrike" cap="none" normalizeH="0" baseline="0">
                          <a:ln>
                            <a:noFill/>
                          </a:ln>
                          <a:solidFill>
                            <a:srgbClr val="FF9900"/>
                          </a:solidFill>
                          <a:effectLst/>
                          <a:latin typeface="Arial" charset="0"/>
                          <a:cs typeface="Arial" charset="0"/>
                        </a:rPr>
                        <a:t>( والمجد للـه دائماً )</a:t>
                      </a:r>
                      <a:endParaRPr kumimoji="0" lang="en-US" sz="3200" b="0"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1910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because He not only broke the Sabbath, but also said that God was His Father, making Himself equal with God. </a:t>
                      </a:r>
                      <a:r>
                        <a:rPr kumimoji="0" lang="en-US" sz="2400" b="1" i="0" u="none" strike="noStrike" cap="none" normalizeH="0" baseline="0">
                          <a:ln>
                            <a:noFill/>
                          </a:ln>
                          <a:solidFill>
                            <a:srgbClr val="FF9900"/>
                          </a:solidFill>
                          <a:effectLst/>
                          <a:latin typeface="Arial" charset="0"/>
                          <a:cs typeface="Arial" charset="0"/>
                        </a:rPr>
                        <a:t>(Glory be to God forever.)</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non seulement parce qu’il violait le sabbat, mais parce qu’il disait que Dieu était son propre Père, se faisant ainsi lui–même égal à Dieu.</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a:solidFill>
                  <a:schemeClr val="bg1"/>
                </a:solidFill>
              </a:rPr>
              <a:t>Continue to Raising of Incense</a:t>
            </a:r>
          </a:p>
          <a:p>
            <a:pPr algn="ctr"/>
            <a:r>
              <a:rPr lang="ar-EG">
                <a:solidFill>
                  <a:schemeClr val="bg1"/>
                </a:solidFill>
              </a:rPr>
              <a:t>تكملة رفع بخور</a:t>
            </a:r>
            <a:endParaRPr lang="en-CA">
              <a:solidFill>
                <a:schemeClr val="bg1"/>
              </a:solidFill>
            </a:endParaRPr>
          </a:p>
        </p:txBody>
      </p:sp>
    </p:spTree>
  </p:cSld>
  <p:clrMapOvr>
    <a:masterClrMapping/>
  </p:clrMapOvr>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2866"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a:r>
              <a:rPr lang="en-US" sz="4400" u="sng">
                <a:solidFill>
                  <a:srgbClr val="FF9933"/>
                </a:solidFill>
              </a:rPr>
              <a:t>Matins Psalm and Gospel</a:t>
            </a:r>
          </a:p>
          <a:p>
            <a:pPr algn="ctr" rtl="1"/>
            <a:r>
              <a:rPr lang="ar-EG" sz="4400" u="sng">
                <a:solidFill>
                  <a:srgbClr val="FF9933"/>
                </a:solidFill>
              </a:rPr>
              <a:t>مزمور و أنجيل  باكر</a:t>
            </a:r>
          </a:p>
          <a:p>
            <a:pPr algn="ctr" rtl="1"/>
            <a:r>
              <a:rPr lang="fr-CA" sz="4400" u="sng">
                <a:solidFill>
                  <a:srgbClr val="FF9933"/>
                </a:solidFill>
              </a:rPr>
              <a:t>Psaume et Évangile du Matin</a:t>
            </a:r>
          </a:p>
        </p:txBody>
      </p:sp>
      <p:pic>
        <p:nvPicPr>
          <p:cNvPr id="292867" name="Picture 3" descr="sun_cross"/>
          <p:cNvPicPr>
            <a:picLocks noChangeAspect="1" noChangeArrowheads="1"/>
          </p:cNvPicPr>
          <p:nvPr/>
        </p:nvPicPr>
        <p:blipFill>
          <a:blip r:embed="rId2"/>
          <a:srcRect/>
          <a:stretch>
            <a:fillRect/>
          </a:stretch>
        </p:blipFill>
        <p:spPr bwMode="auto">
          <a:xfrm>
            <a:off x="3352800" y="854075"/>
            <a:ext cx="2803525" cy="2430463"/>
          </a:xfrm>
          <a:prstGeom prst="rect">
            <a:avLst/>
          </a:prstGeom>
          <a:noFill/>
        </p:spPr>
      </p:pic>
    </p:spTree>
  </p:cSld>
  <p:clrMapOvr>
    <a:masterClrMapping/>
  </p:clrMapOvr>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11636" name="Group 20"/>
          <p:cNvGraphicFramePr>
            <a:graphicFrameLocks noGrp="1"/>
          </p:cNvGraphicFramePr>
          <p:nvPr/>
        </p:nvGraphicFramePr>
        <p:xfrm>
          <a:off x="0" y="0"/>
          <a:ext cx="9067800" cy="6629400"/>
        </p:xfrm>
        <a:graphic>
          <a:graphicData uri="http://schemas.openxmlformats.org/drawingml/2006/table">
            <a:tbl>
              <a:tblPr/>
              <a:tblGrid>
                <a:gridCol w="4419600">
                  <a:extLst>
                    <a:ext uri="{9D8B030D-6E8A-4147-A177-3AD203B41FA5}">
                      <a16:colId xmlns:a16="http://schemas.microsoft.com/office/drawing/2014/main" val="20000"/>
                    </a:ext>
                  </a:extLst>
                </a:gridCol>
                <a:gridCol w="4648200">
                  <a:extLst>
                    <a:ext uri="{9D8B030D-6E8A-4147-A177-3AD203B41FA5}">
                      <a16:colId xmlns:a16="http://schemas.microsoft.com/office/drawing/2014/main" val="20001"/>
                    </a:ext>
                  </a:extLst>
                </a:gridCol>
              </a:tblGrid>
              <a:tr h="19812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00"/>
                          </a:solidFill>
                          <a:effectLst/>
                          <a:latin typeface="Arial" charset="0"/>
                          <a:cs typeface="Arial" charset="0"/>
                        </a:rPr>
                        <a:t>مزمور باكر</a:t>
                      </a:r>
                      <a:r>
                        <a:rPr kumimoji="0" lang="ar-SA" sz="3600" b="0" i="0" u="sng" strike="noStrike" cap="none" normalizeH="0" baseline="0">
                          <a:ln>
                            <a:noFill/>
                          </a:ln>
                          <a:solidFill>
                            <a:srgbClr val="FF9900"/>
                          </a:solidFill>
                          <a:effectLst/>
                          <a:latin typeface="Arial" charset="0"/>
                          <a:cs typeface="Arial" charset="0"/>
                        </a:rPr>
                        <a:t>( 96 : 6 ، 4 )</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أَخبرت السَّمَواتُ بعدلهِ ورأى جميعُ الشُّعوبِ مَجدَهُ. أضاءت بروقُهُ المَسْكُونَةَ، نظرت الأرضُ فتزلزلت. 		 هللويا</a:t>
                      </a:r>
                      <a:r>
                        <a:rPr kumimoji="0" lang="ar-SA" sz="2800" b="1" i="0" u="none" strike="noStrike" cap="none" normalizeH="0" baseline="0">
                          <a:ln>
                            <a:noFill/>
                          </a:ln>
                          <a:solidFill>
                            <a:schemeClr val="bg1"/>
                          </a:solidFill>
                          <a:effectLst/>
                          <a:latin typeface="Arial" charset="0"/>
                          <a:cs typeface="Arial" charset="0"/>
                        </a:rPr>
                        <a:t>.</a:t>
                      </a:r>
                      <a:endParaRPr kumimoji="0" lang="en-US" sz="2800" b="1"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Psalms 97:6, 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The heavens declare His righteousness, And all the peoples see His glory.</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His lightning light the world; The earth sees and trembles.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endParaRPr kumimoji="0" lang="fr-CA"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Psalms 97:6, 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Les cieux annoncent sa justice, Et tous les peuples voient sa gloire. </a:t>
                      </a:r>
                      <a:endParaRPr kumimoji="0" lang="fr-CA"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Ses éclairs illuminent le monde, La terre le voit et tremble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 Alleluia</a:t>
                      </a:r>
                      <a:endParaRPr kumimoji="0" lang="fr-CA"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11637" name="Rectangle 21"/>
          <p:cNvSpPr>
            <a:spLocks noGrp="1" noChangeArrowheads="1"/>
          </p:cNvSpPr>
          <p:nvPr>
            <p:ph type="ctrTitle"/>
          </p:nvPr>
        </p:nvSpPr>
        <p:spPr/>
        <p:txBody>
          <a:bodyPr/>
          <a:lstStyle/>
          <a:p>
            <a:r>
              <a:rPr lang="en-US" sz="1000"/>
              <a:t>3pm</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13716" name="Group 52"/>
          <p:cNvGraphicFramePr>
            <a:graphicFrameLocks noGrp="1"/>
          </p:cNvGraphicFramePr>
          <p:nvPr/>
        </p:nvGraphicFramePr>
        <p:xfrm>
          <a:off x="76200" y="76200"/>
          <a:ext cx="9067800" cy="6363336"/>
        </p:xfrm>
        <a:graphic>
          <a:graphicData uri="http://schemas.openxmlformats.org/drawingml/2006/table">
            <a:tbl>
              <a:tblPr/>
              <a:tblGrid>
                <a:gridCol w="4419600">
                  <a:extLst>
                    <a:ext uri="{9D8B030D-6E8A-4147-A177-3AD203B41FA5}">
                      <a16:colId xmlns:a16="http://schemas.microsoft.com/office/drawing/2014/main" val="20000"/>
                    </a:ext>
                  </a:extLst>
                </a:gridCol>
                <a:gridCol w="4648200">
                  <a:extLst>
                    <a:ext uri="{9D8B030D-6E8A-4147-A177-3AD203B41FA5}">
                      <a16:colId xmlns:a16="http://schemas.microsoft.com/office/drawing/2014/main" val="20001"/>
                    </a:ext>
                  </a:extLst>
                </a:gridCol>
              </a:tblGrid>
              <a:tr h="15240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00"/>
                          </a:solidFill>
                          <a:effectLst/>
                          <a:latin typeface="Arial" charset="0"/>
                          <a:cs typeface="Arial" charset="0"/>
                        </a:rPr>
                        <a:t>يوحنا ( 3 : 1 ـ 21 )</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وكانَ إنسانٌ من الفرِّيسيِّينَ اسمهُ نيقوديموس، رئيسٌ لليهود. هذا أتى إلى يسوعَ ليلاً و قالَ لهُ: " يا معلِّمُ، نعلمُ أنَّكَ قد أتيتَ من اللـه مُعلِّماً،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00"/>
                          </a:solidFill>
                          <a:effectLst/>
                          <a:latin typeface="Arial" charset="0"/>
                          <a:cs typeface="Arial" charset="0"/>
                        </a:rPr>
                        <a:t>John 3:1-21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There was a man of the Pharisees named Nicodemus, a ruler of the Jews. 2 This man came to Jesus by night and said to Him, Rabbi, we know that You are a teacher come from God;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00"/>
                          </a:solidFill>
                          <a:effectLst/>
                          <a:latin typeface="Arial" charset="0"/>
                          <a:cs typeface="Arial" charset="0"/>
                        </a:rPr>
                        <a:t>Jean 3:1-21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Mais il y avait parmi les Pharisiens un chef des Juifs, nommé Nicodème ; 2  il vint de nuit auprès de Jésus et lui dit : Rabbi, nous savons que tu es un docteur venu de la part de Dieu ;</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13717" name="Rectangle 53"/>
          <p:cNvSpPr>
            <a:spLocks noGrp="1" noChangeArrowheads="1"/>
          </p:cNvSpPr>
          <p:nvPr>
            <p:ph type="ctrTitle"/>
          </p:nvPr>
        </p:nvSpPr>
        <p:spPr/>
        <p:txBody>
          <a:bodyPr/>
          <a:lstStyle/>
          <a:p>
            <a:r>
              <a:rPr lang="en-US"/>
              <a:t>3m</a:t>
            </a:r>
          </a:p>
        </p:txBody>
      </p:sp>
    </p:spTree>
  </p:cSld>
  <p:clrMapOvr>
    <a:masterClrMapping/>
  </p:clrMapOvr>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3905" name="Group 17"/>
          <p:cNvGraphicFramePr>
            <a:graphicFrameLocks noGrp="1"/>
          </p:cNvGraphicFramePr>
          <p:nvPr/>
        </p:nvGraphicFramePr>
        <p:xfrm>
          <a:off x="0" y="76200"/>
          <a:ext cx="9144000" cy="6204840"/>
        </p:xfrm>
        <a:graphic>
          <a:graphicData uri="http://schemas.openxmlformats.org/drawingml/2006/table">
            <a:tbl>
              <a:tblPr/>
              <a:tblGrid>
                <a:gridCol w="4495800">
                  <a:extLst>
                    <a:ext uri="{9D8B030D-6E8A-4147-A177-3AD203B41FA5}">
                      <a16:colId xmlns:a16="http://schemas.microsoft.com/office/drawing/2014/main" val="20000"/>
                    </a:ext>
                  </a:extLst>
                </a:gridCol>
                <a:gridCol w="4648200">
                  <a:extLst>
                    <a:ext uri="{9D8B030D-6E8A-4147-A177-3AD203B41FA5}">
                      <a16:colId xmlns:a16="http://schemas.microsoft.com/office/drawing/2014/main" val="20001"/>
                    </a:ext>
                  </a:extLst>
                </a:gridCol>
              </a:tblGrid>
              <a:tr h="15240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لأنَّ ليسَ أحدٌ يقدرُ أن يعملَ هذه الآياتِ التي أنتَ تعملها إنْ لم يكُن اللـهُ معهُ ". أجابَ يسوع وقال لهُ: " الحقَّ الحقَّ أقولُ لكَ: إنْ كانَ أحدٌ لا يُولدُ ثانيةً من فوقُ لا يقدرُ أنْ يرى ملكوتَ اللـهِ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for no one can do these signs that You do unless God is with him. 3 Jesus answered and said to him, Most assuredly, I say to you, unless one is born again, he cannot see the kingdom of God.</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car personne ne peut faire ces miracles que tu fais, si Dieu n’est avec lui. 3 Jésus lui répondit : En vérité, en vérité je te le dis, si un homme ne naît de nouveau il ne peut voir le royaume de Dieu.</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14726" name="Group 38"/>
          <p:cNvGraphicFramePr>
            <a:graphicFrameLocks noGrp="1"/>
          </p:cNvGraphicFramePr>
          <p:nvPr/>
        </p:nvGraphicFramePr>
        <p:xfrm>
          <a:off x="0" y="76200"/>
          <a:ext cx="8991600" cy="6553200"/>
        </p:xfrm>
        <a:graphic>
          <a:graphicData uri="http://schemas.openxmlformats.org/drawingml/2006/table">
            <a:tbl>
              <a:tblPr/>
              <a:tblGrid>
                <a:gridCol w="4495800">
                  <a:extLst>
                    <a:ext uri="{9D8B030D-6E8A-4147-A177-3AD203B41FA5}">
                      <a16:colId xmlns:a16="http://schemas.microsoft.com/office/drawing/2014/main" val="20000"/>
                    </a:ext>
                  </a:extLst>
                </a:gridCol>
                <a:gridCol w="4495800">
                  <a:extLst>
                    <a:ext uri="{9D8B030D-6E8A-4147-A177-3AD203B41FA5}">
                      <a16:colId xmlns:a16="http://schemas.microsoft.com/office/drawing/2014/main" val="20001"/>
                    </a:ext>
                  </a:extLst>
                </a:gridCol>
              </a:tblGrid>
              <a:tr h="19050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قال لهُ نيقوديموس: " كيف يمكنُ الإنسانُ أنْ يُولدَ ثانيةً بعد أن صارَ شيخاً ؟ ألعلهُ يقدر أنْ يدخلَ بطنَ أُمِّهِ ثانيةً ويُولدَ؟ "</a:t>
                      </a:r>
                      <a:endParaRPr kumimoji="0" lang="en-US" sz="2800" b="0"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Nicodemus said to Him, How can a man be born when he is old? Can he enter a second time into his mother's womb and be born?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Nicodème lui dit : Comment un homme peut il naître quand il est vieux ? Peut il une seconde fois entrer dans le sein de sa mère et naître ?</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39292" name="Group 28"/>
          <p:cNvGraphicFramePr>
            <a:graphicFrameLocks noGrp="1"/>
          </p:cNvGraphicFramePr>
          <p:nvPr/>
        </p:nvGraphicFramePr>
        <p:xfrm>
          <a:off x="0" y="76200"/>
          <a:ext cx="9144000" cy="6831840"/>
        </p:xfrm>
        <a:graphic>
          <a:graphicData uri="http://schemas.openxmlformats.org/drawingml/2006/table">
            <a:tbl>
              <a:tblPr/>
              <a:tblGrid>
                <a:gridCol w="4572000">
                  <a:extLst>
                    <a:ext uri="{9D8B030D-6E8A-4147-A177-3AD203B41FA5}">
                      <a16:colId xmlns:a16="http://schemas.microsoft.com/office/drawing/2014/main" val="20000"/>
                    </a:ext>
                  </a:extLst>
                </a:gridCol>
                <a:gridCol w="4572000">
                  <a:extLst>
                    <a:ext uri="{9D8B030D-6E8A-4147-A177-3AD203B41FA5}">
                      <a16:colId xmlns:a16="http://schemas.microsoft.com/office/drawing/2014/main" val="20001"/>
                    </a:ext>
                  </a:extLst>
                </a:gridCol>
              </a:tblGrid>
              <a:tr h="19050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أجابَ يسوعُ وقال لهُ:" الحقَّ الحقَّ أقولُ لكَ إنْ كانَ أحدٌ لا يُولدُ من الماءِ والرَّوح لا يقدرُ أن يدخُلَ ملكوتَ اللـهِ. المولودُ من الجسدِ جسدٌ هو، والمولودُ من الرَّوح هو رُوحٌ. لا تتعجب أنِّي قلتُ لكَ: ينبغي أنْ تولَدوا مرةً ثانيةً. </a:t>
                      </a:r>
                      <a:endParaRPr kumimoji="0" lang="en-US" sz="2800" b="0"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Jesus answered, Most assuredly, I say to you, unless one is born of water and the Spirit, he cannot enter the kingdom of God. 6 That which is born of the flesh is flesh, and that which is born of the Spirit is spirit. 7 Do not marvel that I said to you, `You must be born again.'</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Jésus lui répondit : En vérité, en vérité, je te le dis, si un homme ne naît d’eau et d’Esprit, il ne peut entrer dans le royaume de Dieu.6  Ce qui est né de la chair est chair, et ce qui est né de l’Esprit est esprit.7 Ne t’étonne pas que je t’aie dit : il faut que vous naissiez de nouveau.</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40325" name="Group 37"/>
          <p:cNvGraphicFramePr>
            <a:graphicFrameLocks noGrp="1"/>
          </p:cNvGraphicFramePr>
          <p:nvPr/>
        </p:nvGraphicFramePr>
        <p:xfrm>
          <a:off x="0" y="76200"/>
          <a:ext cx="9144000" cy="6324600"/>
        </p:xfrm>
        <a:graphic>
          <a:graphicData uri="http://schemas.openxmlformats.org/drawingml/2006/table">
            <a:tbl>
              <a:tblPr/>
              <a:tblGrid>
                <a:gridCol w="4876800">
                  <a:extLst>
                    <a:ext uri="{9D8B030D-6E8A-4147-A177-3AD203B41FA5}">
                      <a16:colId xmlns:a16="http://schemas.microsoft.com/office/drawing/2014/main" val="20000"/>
                    </a:ext>
                  </a:extLst>
                </a:gridCol>
                <a:gridCol w="4267200">
                  <a:extLst>
                    <a:ext uri="{9D8B030D-6E8A-4147-A177-3AD203B41FA5}">
                      <a16:colId xmlns:a16="http://schemas.microsoft.com/office/drawing/2014/main" val="20001"/>
                    </a:ext>
                  </a:extLst>
                </a:gridCol>
              </a:tblGrid>
              <a:tr h="16764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الرِّيحُ تَهُبُّ حيثُ تشاءُ، وتَسمعُ صوتَها، ولكنَّكَ لا تعلمُ من أين تأتي ولا إلى أين تذهبُ. هكذا كلُّ مولودٍ من الرُّوح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The wind blows where it wishes, and you hear the sound of it, but cannot tell where it comes from and where it goes. So is everyone who is born of the Spirit.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Le vent souffle où il veut, et tu en entends le bruit ; mais tu ne sais pas d’où il vient ni où il va. Il en est ainsi de quiconque est né de l’Esprit.</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4930" name="Group 18"/>
          <p:cNvGraphicFramePr>
            <a:graphicFrameLocks noGrp="1"/>
          </p:cNvGraphicFramePr>
          <p:nvPr/>
        </p:nvGraphicFramePr>
        <p:xfrm>
          <a:off x="0" y="152400"/>
          <a:ext cx="9067800" cy="6248400"/>
        </p:xfrm>
        <a:graphic>
          <a:graphicData uri="http://schemas.openxmlformats.org/drawingml/2006/table">
            <a:tbl>
              <a:tblPr/>
              <a:tblGrid>
                <a:gridCol w="4953000">
                  <a:extLst>
                    <a:ext uri="{9D8B030D-6E8A-4147-A177-3AD203B41FA5}">
                      <a16:colId xmlns:a16="http://schemas.microsoft.com/office/drawing/2014/main" val="20000"/>
                    </a:ext>
                  </a:extLst>
                </a:gridCol>
                <a:gridCol w="4114800">
                  <a:extLst>
                    <a:ext uri="{9D8B030D-6E8A-4147-A177-3AD203B41FA5}">
                      <a16:colId xmlns:a16="http://schemas.microsoft.com/office/drawing/2014/main" val="20001"/>
                    </a:ext>
                  </a:extLst>
                </a:gridCol>
              </a:tblGrid>
              <a:tr h="16002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أجابَ نيقوديموس وقال لهُ: " كيفَ يُمكِنُ أنْ يكونَ هذا ؟ " أجابَ يسوعُ وقالَ لهُ: " أنتَ مُعلِّمُ إسرائيلَ و لستَ تعلَّمُ هذا !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Nicodemus answered and said to Him, How can these things be? 10 Jesus answered and said to him, Are you the teacher of Israel, and do not know these things?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9 Nicodème reprit la parole : Comment cela peut–il se faire ?</a:t>
                      </a:r>
                      <a:endParaRPr kumimoji="0" lang="ar-EG"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Jésus lui répondit : Tu es le docteur d’Israël, et tu ne sais pas cela !</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41351" name="Group 39"/>
          <p:cNvGraphicFramePr>
            <a:graphicFrameLocks noGrp="1"/>
          </p:cNvGraphicFramePr>
          <p:nvPr/>
        </p:nvGraphicFramePr>
        <p:xfrm>
          <a:off x="0" y="76200"/>
          <a:ext cx="9144000" cy="6463920"/>
        </p:xfrm>
        <a:graphic>
          <a:graphicData uri="http://schemas.openxmlformats.org/drawingml/2006/table">
            <a:tbl>
              <a:tblPr/>
              <a:tblGrid>
                <a:gridCol w="3962400">
                  <a:extLst>
                    <a:ext uri="{9D8B030D-6E8A-4147-A177-3AD203B41FA5}">
                      <a16:colId xmlns:a16="http://schemas.microsoft.com/office/drawing/2014/main" val="20000"/>
                    </a:ext>
                  </a:extLst>
                </a:gridCol>
                <a:gridCol w="5181600">
                  <a:extLst>
                    <a:ext uri="{9D8B030D-6E8A-4147-A177-3AD203B41FA5}">
                      <a16:colId xmlns:a16="http://schemas.microsoft.com/office/drawing/2014/main" val="20001"/>
                    </a:ext>
                  </a:extLst>
                </a:gridCol>
              </a:tblGrid>
              <a:tr h="16764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الحقَّ الحقَّ أقولُ لكَ: إنَّنا إنَّما نتكـلَّمُ بما نَعلَمُ ونشـهَدُ بما رأينا، ولسـتُم تَقبَلونَ شـهادتنا. إنْ كُنـتُ قلتُ لكُم الأرضيَّاتِ ولستم تؤمنونَ، فكيف تؤمنونَ إنْ قُلتُ لكُم السَّماويَّاتِ؟</a:t>
                      </a:r>
                      <a:endParaRPr kumimoji="0" lang="en-US" sz="2800" b="0"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Most assuredly, I say to you, We speak what We know and testify what We have seen, and you do not receive Our witness. 12 If I have told you earthly things and you do not believe, how will you believe if I tell you heavenly things?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En vérité, en vérité, je te le dis, nous disons ce que nous savons, et nous rendons témoignage de ce que nous avons vu ; et vous ne recevez pas notre témoignage.12  Si vous ne croyez pas quand je vous ai parlé des choses terrestres, comment croirez–vous quand je vous parlerai des choses célestes ?</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0424" name="Group 24"/>
          <p:cNvGraphicFramePr>
            <a:graphicFrameLocks noGrp="1"/>
          </p:cNvGraphicFramePr>
          <p:nvPr/>
        </p:nvGraphicFramePr>
        <p:xfrm>
          <a:off x="76200" y="152400"/>
          <a:ext cx="9067800" cy="6387720"/>
        </p:xfrm>
        <a:graphic>
          <a:graphicData uri="http://schemas.openxmlformats.org/drawingml/2006/table">
            <a:tbl>
              <a:tblPr/>
              <a:tblGrid>
                <a:gridCol w="4572000">
                  <a:extLst>
                    <a:ext uri="{9D8B030D-6E8A-4147-A177-3AD203B41FA5}">
                      <a16:colId xmlns:a16="http://schemas.microsoft.com/office/drawing/2014/main" val="20000"/>
                    </a:ext>
                  </a:extLst>
                </a:gridCol>
                <a:gridCol w="4495800">
                  <a:extLst>
                    <a:ext uri="{9D8B030D-6E8A-4147-A177-3AD203B41FA5}">
                      <a16:colId xmlns:a16="http://schemas.microsoft.com/office/drawing/2014/main" val="20001"/>
                    </a:ext>
                  </a:extLst>
                </a:gridCol>
              </a:tblGrid>
              <a:tr h="16002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وليسَ أحدٌ صَعِدَ إلى السَّماءِ إلاَّ الذي نزل من السَّماءِ، ابنُ الإنسانِ الذي هو في السَّماءِ. وكما رَفعَ موسى الحيَّةَ في البَرِّيَّةِ هكذا يَنبغي أن يُرفَعَ ابنُ البشرِ، لكي ينال كُلُّ مَن يؤمنُ بهِ حياةٌ أبديِّةٌ.</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No one has ascended to heaven but He who came down from heaven, that is, the Son of Man who is in heaven. 14 And as Moses lifted up the serpent in the wilderness, even so must the Son of Man be lifted up, 15 that whoever believes in Him should not perish but have eternal life.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Personne n’est monté au ciel, sinon celui qui est descendu du ciel, le Fils de l’homme qui est dans le ciel. 14  Et comme Moïse éleva le serpent dans le désert, il faut, de même, que le Fils de l’homme soit élevé,15  afin que quiconque croit en lui ait la vie éternelle.</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42366" name="Group 30"/>
          <p:cNvGraphicFramePr>
            <a:graphicFrameLocks noGrp="1"/>
          </p:cNvGraphicFramePr>
          <p:nvPr/>
        </p:nvGraphicFramePr>
        <p:xfrm>
          <a:off x="76200" y="0"/>
          <a:ext cx="9067800" cy="6387720"/>
        </p:xfrm>
        <a:graphic>
          <a:graphicData uri="http://schemas.openxmlformats.org/drawingml/2006/table">
            <a:tbl>
              <a:tblPr/>
              <a:tblGrid>
                <a:gridCol w="4419600">
                  <a:extLst>
                    <a:ext uri="{9D8B030D-6E8A-4147-A177-3AD203B41FA5}">
                      <a16:colId xmlns:a16="http://schemas.microsoft.com/office/drawing/2014/main" val="20000"/>
                    </a:ext>
                  </a:extLst>
                </a:gridCol>
                <a:gridCol w="4648200">
                  <a:extLst>
                    <a:ext uri="{9D8B030D-6E8A-4147-A177-3AD203B41FA5}">
                      <a16:colId xmlns:a16="http://schemas.microsoft.com/office/drawing/2014/main" val="20001"/>
                    </a:ext>
                  </a:extLst>
                </a:gridCol>
              </a:tblGrid>
              <a:tr h="16002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لأنَّهُ هكذا أحبَّ اللهُ العالمَ حتَّى بذلَ ابنهُ الوحيدَ، لكي لا يَهلِكَ كُلُّ مَن يؤمنُ بهِ، بلْ تكونَ لهُ الحياةُ الأبديِّةُ. لأنَّهُ لم يُرسِل اللهُ ابنهُ إلى العالم ليَدينَ العالمَ، بلْ ليَخلُصَ بهِ العالمُ.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16 For God so loved the world that He gave His only begotten Son, that whoever believes in Him should not perish but have everlasting life. 17 For God did not send His Son into the world to condemn the world, but that the world through Him might be saved.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16 Car Dieu a tant aimé le monde qu’il a donné son Fils unique, afin que quiconque croit en lui ne périsse pas, mais qu’il ait la vie éternelle.17 Dieu, en effet, n’a pas envoyé son Fils dans le monde pour juger le monde, mais pour que le monde soit sauvé par lui.</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43392" name="Group 32"/>
          <p:cNvGraphicFramePr>
            <a:graphicFrameLocks noGrp="1"/>
          </p:cNvGraphicFramePr>
          <p:nvPr/>
        </p:nvGraphicFramePr>
        <p:xfrm>
          <a:off x="0" y="76200"/>
          <a:ext cx="9144000" cy="6847080"/>
        </p:xfrm>
        <a:graphic>
          <a:graphicData uri="http://schemas.openxmlformats.org/drawingml/2006/table">
            <a:tbl>
              <a:tblPr/>
              <a:tblGrid>
                <a:gridCol w="4648200">
                  <a:extLst>
                    <a:ext uri="{9D8B030D-6E8A-4147-A177-3AD203B41FA5}">
                      <a16:colId xmlns:a16="http://schemas.microsoft.com/office/drawing/2014/main" val="20000"/>
                    </a:ext>
                  </a:extLst>
                </a:gridCol>
                <a:gridCol w="4495800">
                  <a:extLst>
                    <a:ext uri="{9D8B030D-6E8A-4147-A177-3AD203B41FA5}">
                      <a16:colId xmlns:a16="http://schemas.microsoft.com/office/drawing/2014/main" val="20001"/>
                    </a:ext>
                  </a:extLst>
                </a:gridCol>
              </a:tblGrid>
              <a:tr h="1447800">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الذي يؤمنُ بهِ لا يُدانُ، والذي لا يُؤمنُ بهِ قد دِينَ، لأنَّهُ لم يؤمنْ بِاسم ابنِ اللـهِ الوحيدِ. وهذه هيَ الدِّينونةُ: إنَّ النُّورَ قد جاءَ إلى العالمِ، وأحبَّ النَّاسُ الظُّلمةَ أكثرَ من النُّورِ، لأنَّ أعمالهُم كانت شرِّيرةً.</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18 He who believes in Him is not condemned; but he who does not believe is condemned already, because he has not believed in the name of the only begotten Son of God. 19 And this is the condemnation, that the light has come into the world, and men loved darkness rather than light, because their deeds were evil.</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Celui qui croit en lui n’est pas jugé ; mais celui qui ne croit pas est déjà jugé, parce qu’il n’a pas cru au nom du Fils unique de Dieu.19 Et voici le jugement : la lumière est venue dans le monde, et les hommes ont aimé les ténèbres plus que la lumière, parce que leurs oeuvres étaient mauvaises.</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44426" name="Group 42"/>
          <p:cNvGraphicFramePr>
            <a:graphicFrameLocks noGrp="1"/>
          </p:cNvGraphicFramePr>
          <p:nvPr/>
        </p:nvGraphicFramePr>
        <p:xfrm>
          <a:off x="76200" y="76200"/>
          <a:ext cx="9067800" cy="6356352"/>
        </p:xfrm>
        <a:graphic>
          <a:graphicData uri="http://schemas.openxmlformats.org/drawingml/2006/table">
            <a:tbl>
              <a:tblPr/>
              <a:tblGrid>
                <a:gridCol w="4495800">
                  <a:extLst>
                    <a:ext uri="{9D8B030D-6E8A-4147-A177-3AD203B41FA5}">
                      <a16:colId xmlns:a16="http://schemas.microsoft.com/office/drawing/2014/main" val="20000"/>
                    </a:ext>
                  </a:extLst>
                </a:gridCol>
                <a:gridCol w="4572000">
                  <a:extLst>
                    <a:ext uri="{9D8B030D-6E8A-4147-A177-3AD203B41FA5}">
                      <a16:colId xmlns:a16="http://schemas.microsoft.com/office/drawing/2014/main" val="20001"/>
                    </a:ext>
                  </a:extLst>
                </a:gridCol>
              </a:tblGrid>
              <a:tr h="15240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لأنَّ كُلَّ مَن يعملُ الشرَّ يُبغِضُ النُّورَ، ولا يأتي إلى النُّورِ، لئلاَّ توبَّخَ أعمالُهُ. لأنَّها شريرةٌ. وأمَّا من يصنعُ الحقَّ فيُقبِلُ إلى النُّورِ، لكي تظهرَ أعمالُهُ أنَّها باللهِ معمولةٌ ". </a:t>
                      </a:r>
                      <a:r>
                        <a:rPr kumimoji="0" lang="en-US" sz="2800" b="0" i="0" u="none" strike="noStrike" cap="none" normalizeH="0" baseline="0">
                          <a:ln>
                            <a:noFill/>
                          </a:ln>
                          <a:solidFill>
                            <a:srgbClr val="FF9900"/>
                          </a:solidFill>
                          <a:effectLst/>
                          <a:latin typeface="Arial" charset="0"/>
                          <a:cs typeface="Arial" charset="0"/>
                        </a:rPr>
                        <a:t>) </a:t>
                      </a:r>
                      <a:r>
                        <a:rPr kumimoji="0" lang="ar-SA" sz="2800" b="0" i="0" u="none" strike="noStrike" cap="none" normalizeH="0" baseline="0">
                          <a:ln>
                            <a:noFill/>
                          </a:ln>
                          <a:solidFill>
                            <a:srgbClr val="FF9900"/>
                          </a:solidFill>
                          <a:effectLst/>
                          <a:latin typeface="Arial" charset="0"/>
                          <a:cs typeface="Arial" charset="0"/>
                        </a:rPr>
                        <a:t>والمجد للـه دائماً</a:t>
                      </a:r>
                      <a:r>
                        <a:rPr kumimoji="0" lang="ar-SA" sz="2800" b="1" i="0" u="none" strike="noStrike" cap="none" normalizeH="0" baseline="0">
                          <a:ln>
                            <a:noFill/>
                          </a:ln>
                          <a:solidFill>
                            <a:schemeClr val="bg1"/>
                          </a:solidFill>
                          <a:effectLst/>
                          <a:latin typeface="Arial" charset="0"/>
                          <a:cs typeface="Arial" charset="0"/>
                        </a:rPr>
                        <a:t> </a:t>
                      </a:r>
                      <a:r>
                        <a:rPr kumimoji="0" lang="ar-SA" sz="2800" b="0" i="0" u="none" strike="noStrike" cap="none" normalizeH="0" baseline="0">
                          <a:ln>
                            <a:noFill/>
                          </a:ln>
                          <a:solidFill>
                            <a:srgbClr val="FF9900"/>
                          </a:solidFill>
                          <a:effectLst/>
                          <a:latin typeface="Arial" charset="0"/>
                          <a:cs typeface="Arial" charset="0"/>
                        </a:rPr>
                        <a:t>)</a:t>
                      </a:r>
                      <a:endParaRPr kumimoji="0" lang="en-US" sz="2800" b="0"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20 For everyone practicing evil hates the light and does not come to the light, lest his deeds should be exposed. 21 But he who does the truth comes to the light, that his deeds may be clearly seen, that they have been done in God.</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20 Car quiconque fait le mal a de la haine pour la lumière et ne vient pas à la lumière, de peur que ses œuvres ne soient réprouvées ;21 mais celui qui pratique la vérité vient à la lumière, afin qu’il soit manifeste que ses œuvres sont faites en Dieu.</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6"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a:solidFill>
                  <a:schemeClr val="bg1"/>
                </a:solidFill>
              </a:rPr>
              <a:t>Continue to Raising of Incense</a:t>
            </a:r>
          </a:p>
          <a:p>
            <a:pPr algn="ctr"/>
            <a:r>
              <a:rPr lang="ar-EG">
                <a:solidFill>
                  <a:schemeClr val="bg1"/>
                </a:solidFill>
              </a:rPr>
              <a:t>تكملة رفع بخور</a:t>
            </a:r>
            <a:endParaRPr lang="en-CA">
              <a:solidFill>
                <a:schemeClr val="bg1"/>
              </a:solidFill>
            </a:endParaRPr>
          </a:p>
        </p:txBody>
      </p:sp>
    </p:spTree>
  </p:cSld>
  <p:clrMapOvr>
    <a:masterClrMapping/>
  </p:clrMapOvr>
</p:sld>
</file>

<file path=ppt/slides/slide1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5938" name="Rectangle 2"/>
          <p:cNvSpPr>
            <a:spLocks noGrp="1" noChangeArrowheads="1"/>
          </p:cNvSpPr>
          <p:nvPr>
            <p:ph type="title" idx="4294967295"/>
          </p:nvPr>
        </p:nvSpPr>
        <p:spPr>
          <a:xfrm>
            <a:off x="419100" y="3927475"/>
            <a:ext cx="8545513" cy="2886075"/>
          </a:xfrm>
          <a:noFill/>
          <a:ln>
            <a:solidFill>
              <a:srgbClr val="000000"/>
            </a:solidFill>
          </a:ln>
        </p:spPr>
        <p:txBody>
          <a:bodyPr/>
          <a:lstStyle/>
          <a:p>
            <a:pPr>
              <a:spcAft>
                <a:spcPts val="1500"/>
              </a:spcAft>
            </a:pPr>
            <a:r>
              <a:rPr lang="en-AU" sz="4000" i="1">
                <a:solidFill>
                  <a:schemeClr val="bg1"/>
                </a:solidFill>
              </a:rPr>
              <a:t>Paul, the servant of our Lord, Jesus Christ, called to be an apostle, appointed to the Gospel of God. </a:t>
            </a:r>
          </a:p>
        </p:txBody>
      </p:sp>
      <p:sp>
        <p:nvSpPr>
          <p:cNvPr id="295939" name="Rectangle 3"/>
          <p:cNvSpPr>
            <a:spLocks noChangeArrowheads="1"/>
          </p:cNvSpPr>
          <p:nvPr/>
        </p:nvSpPr>
        <p:spPr bwMode="auto">
          <a:xfrm>
            <a:off x="0" y="4724400"/>
            <a:ext cx="184150" cy="519113"/>
          </a:xfrm>
          <a:prstGeom prst="rect">
            <a:avLst/>
          </a:prstGeom>
          <a:noFill/>
          <a:ln w="9525">
            <a:noFill/>
            <a:miter lim="800000"/>
            <a:headEnd/>
            <a:tailEnd/>
          </a:ln>
          <a:effectLst/>
        </p:spPr>
        <p:txBody>
          <a:bodyPr wrap="none">
            <a:spAutoFit/>
          </a:bodyPr>
          <a:lstStyle/>
          <a:p>
            <a:endParaRPr lang="en-CA" sz="2800">
              <a:solidFill>
                <a:schemeClr val="bg1"/>
              </a:solidFill>
              <a:latin typeface="Avva_Shenouda" pitchFamily="34" charset="0"/>
            </a:endParaRPr>
          </a:p>
        </p:txBody>
      </p:sp>
      <p:sp>
        <p:nvSpPr>
          <p:cNvPr id="295940"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a:effectLst/>
        </p:spPr>
        <p:txBody>
          <a:bodyPr>
            <a:spAutoFit/>
          </a:bodyPr>
          <a:lstStyle/>
          <a:p>
            <a:pPr algn="ctr">
              <a:spcBef>
                <a:spcPct val="50000"/>
              </a:spcBef>
            </a:pPr>
            <a:r>
              <a:rPr lang="en-US" sz="4000" b="1">
                <a:solidFill>
                  <a:schemeClr val="bg1"/>
                </a:solidFill>
              </a:rPr>
              <a:t>THE PAULINE EPISTLE</a:t>
            </a:r>
          </a:p>
        </p:txBody>
      </p:sp>
      <p:pic>
        <p:nvPicPr>
          <p:cNvPr id="295941" name="Picture 5" descr="St Paul the Apostle"/>
          <p:cNvPicPr>
            <a:picLocks noChangeAspect="1" noChangeArrowheads="1"/>
          </p:cNvPicPr>
          <p:nvPr/>
        </p:nvPicPr>
        <p:blipFill>
          <a:blip r:embed="rId3"/>
          <a:srcRect/>
          <a:stretch>
            <a:fillRect/>
          </a:stretch>
        </p:blipFill>
        <p:spPr bwMode="auto">
          <a:xfrm>
            <a:off x="3492500" y="1268413"/>
            <a:ext cx="2879725" cy="2879725"/>
          </a:xfrm>
          <a:prstGeom prst="rect">
            <a:avLst/>
          </a:prstGeom>
          <a:noFill/>
        </p:spPr>
      </p:pic>
    </p:spTree>
  </p:cSld>
  <p:clrMapOvr>
    <a:masterClrMapping/>
  </p:clrMapOvr>
  <p:transition/>
</p:sld>
</file>

<file path=ppt/slides/slide1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17811" name="Group 51"/>
          <p:cNvGraphicFramePr>
            <a:graphicFrameLocks noGrp="1"/>
          </p:cNvGraphicFramePr>
          <p:nvPr/>
        </p:nvGraphicFramePr>
        <p:xfrm>
          <a:off x="0" y="76200"/>
          <a:ext cx="9144000" cy="6738240"/>
        </p:xfrm>
        <a:graphic>
          <a:graphicData uri="http://schemas.openxmlformats.org/drawingml/2006/table">
            <a:tbl>
              <a:tblPr/>
              <a:tblGrid>
                <a:gridCol w="3962400">
                  <a:extLst>
                    <a:ext uri="{9D8B030D-6E8A-4147-A177-3AD203B41FA5}">
                      <a16:colId xmlns:a16="http://schemas.microsoft.com/office/drawing/2014/main" val="20000"/>
                    </a:ext>
                  </a:extLst>
                </a:gridCol>
                <a:gridCol w="5181600">
                  <a:extLst>
                    <a:ext uri="{9D8B030D-6E8A-4147-A177-3AD203B41FA5}">
                      <a16:colId xmlns:a16="http://schemas.microsoft.com/office/drawing/2014/main" val="20001"/>
                    </a:ext>
                  </a:extLst>
                </a:gridCol>
              </a:tblGrid>
              <a:tr h="1524000">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sng" strike="noStrike" cap="none" normalizeH="0" baseline="0">
                          <a:ln>
                            <a:noFill/>
                          </a:ln>
                          <a:solidFill>
                            <a:srgbClr val="FF9900"/>
                          </a:solidFill>
                          <a:effectLst/>
                          <a:latin typeface="Arial" charset="0"/>
                          <a:cs typeface="Arial" charset="0"/>
                        </a:rPr>
                        <a:t>رسالة بولس الرسول إلى العبرانيين( 10 : 19 ـ 39 )</a:t>
                      </a:r>
                    </a:p>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فإذ لنا يا إخوتي ثقةٌ بالدخولِ إلى " الأقداسِ " بدمِ يسوعَ، طريقاً جديداً حيَّاً صنعهُ لنا حديثاً، بالحجابِ، أي جسدهِ،</a:t>
                      </a:r>
                      <a:r>
                        <a:rPr kumimoji="0" lang="ar-SA" sz="2800" b="0" i="0" u="none" strike="noStrike" cap="none" normalizeH="0" baseline="0">
                          <a:ln>
                            <a:noFill/>
                          </a:ln>
                          <a:solidFill>
                            <a:schemeClr val="bg1"/>
                          </a:solidFill>
                          <a:effectLst/>
                          <a:latin typeface="Arial" charset="0"/>
                          <a:cs typeface="Arial" charset="0"/>
                        </a:rPr>
                        <a:t> وكاهنٌ عظيمٌ على بيتِ</a:t>
                      </a:r>
                      <a:r>
                        <a:rPr kumimoji="0" lang="ar-SA" sz="3600" b="0" i="0" u="none" strike="noStrike" cap="none" normalizeH="0" baseline="0">
                          <a:ln>
                            <a:noFill/>
                          </a:ln>
                          <a:solidFill>
                            <a:schemeClr val="bg1"/>
                          </a:solidFill>
                          <a:effectLst/>
                          <a:latin typeface="Arial" charset="0"/>
                          <a:cs typeface="Arial" charset="0"/>
                        </a:rPr>
                        <a:t> </a:t>
                      </a:r>
                      <a:r>
                        <a:rPr kumimoji="0" lang="ar-SA" sz="2800" b="0" i="0" u="none" strike="noStrike" cap="none" normalizeH="0" baseline="0">
                          <a:ln>
                            <a:noFill/>
                          </a:ln>
                          <a:solidFill>
                            <a:schemeClr val="bg1"/>
                          </a:solidFill>
                          <a:effectLst/>
                          <a:latin typeface="Arial" charset="0"/>
                          <a:cs typeface="Arial" charset="0"/>
                        </a:rPr>
                        <a:t>اللـهِ،</a:t>
                      </a:r>
                      <a:r>
                        <a:rPr kumimoji="0" lang="ar-SA" sz="1800" b="0" i="0" u="none" strike="noStrike" cap="none" normalizeH="0" baseline="0">
                          <a:ln>
                            <a:noFill/>
                          </a:ln>
                          <a:solidFill>
                            <a:schemeClr val="bg1"/>
                          </a:solidFill>
                          <a:effectLst/>
                          <a:latin typeface="Arial" charset="0"/>
                          <a:cs typeface="Arial" charset="0"/>
                        </a:rPr>
                        <a:t> </a:t>
                      </a:r>
                    </a:p>
                  </a:txBody>
                  <a:tcPr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3200" b="0" i="0" u="sng" strike="noStrike" cap="none" normalizeH="0" baseline="0">
                          <a:ln>
                            <a:noFill/>
                          </a:ln>
                          <a:solidFill>
                            <a:srgbClr val="FF9900"/>
                          </a:solidFill>
                          <a:effectLst/>
                          <a:latin typeface="Arial" charset="0"/>
                          <a:cs typeface="Arial" charset="0"/>
                        </a:rPr>
                        <a:t>Hebrews 10:19-39</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19 Therefore, brethren, having boldness to enter the Holiest by the blood of Jesus, 20 by a new and living way which He consecrated for us, through the veil, that is, His flesh, 21 and having a High Priest over the house of God,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CA" sz="3200" b="0" i="0" u="sng" strike="noStrike" cap="none" normalizeH="0" baseline="0">
                          <a:ln>
                            <a:noFill/>
                          </a:ln>
                          <a:solidFill>
                            <a:srgbClr val="FF9900"/>
                          </a:solidFill>
                          <a:effectLst/>
                          <a:latin typeface="Arial" charset="0"/>
                          <a:cs typeface="Arial" charset="0"/>
                        </a:rPr>
                        <a:t>Hébreux 10:19-39</a:t>
                      </a:r>
                    </a:p>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19 Ainsi donc, frères, nous avons l’assurance d’un libre accès au sanctuaire par le sang de Jésus,20 accès que Jésus a inauguré pour nous comme un chemin nouveau et vivant au travers du voile, c’est–à–dire de sa chair ;21 et (nous avons) un souverain sacrificateur établi sur la maison de Dieu.</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17812" name="Rectangle 52"/>
          <p:cNvSpPr>
            <a:spLocks noGrp="1" noChangeArrowheads="1"/>
          </p:cNvSpPr>
          <p:nvPr>
            <p:ph type="ctrTitle"/>
          </p:nvPr>
        </p:nvSpPr>
        <p:spPr/>
        <p:txBody>
          <a:bodyPr/>
          <a:lstStyle/>
          <a:p>
            <a:r>
              <a:rPr lang="en-US"/>
              <a:t>3p</a:t>
            </a:r>
          </a:p>
        </p:txBody>
      </p:sp>
    </p:spTree>
  </p:cSld>
  <p:clrMapOvr>
    <a:masterClrMapping/>
  </p:clrMapOvr>
</p:sld>
</file>

<file path=ppt/slides/slide1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18825" name="Group 41"/>
          <p:cNvGraphicFramePr>
            <a:graphicFrameLocks noGrp="1"/>
          </p:cNvGraphicFramePr>
          <p:nvPr/>
        </p:nvGraphicFramePr>
        <p:xfrm>
          <a:off x="0" y="0"/>
          <a:ext cx="9144000" cy="6204840"/>
        </p:xfrm>
        <a:graphic>
          <a:graphicData uri="http://schemas.openxmlformats.org/drawingml/2006/table">
            <a:tbl>
              <a:tblPr/>
              <a:tblGrid>
                <a:gridCol w="4419600">
                  <a:extLst>
                    <a:ext uri="{9D8B030D-6E8A-4147-A177-3AD203B41FA5}">
                      <a16:colId xmlns:a16="http://schemas.microsoft.com/office/drawing/2014/main" val="20000"/>
                    </a:ext>
                  </a:extLst>
                </a:gridCol>
                <a:gridCol w="4724400">
                  <a:extLst>
                    <a:ext uri="{9D8B030D-6E8A-4147-A177-3AD203B41FA5}">
                      <a16:colId xmlns:a16="http://schemas.microsoft.com/office/drawing/2014/main" val="20001"/>
                    </a:ext>
                  </a:extLst>
                </a:gridCol>
              </a:tblGrid>
              <a:tr h="15240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فلندخلْ بقلبٍ صادقٍ وكمال إيمانٍ، مرشوشةً قلوبُنا من ضميرٍ شرِّيرٍ، ومُغتسلةً أجسادُنا بماءٍ نقيٍّ. لنتمسَّكْ بإقرارِ الرَّجاءِ الرَّاسِخِ، لأنَّ الذي وَعَدَ هو أمينٌ. </a:t>
                      </a:r>
                      <a:endParaRPr kumimoji="0" lang="en-US" sz="2800" b="0"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22 let us draw near with a true heart in full assurance of faith, having our hearts sprinkled from an evil conscience and our bodies washed with pure water. 23 Let us hold fast the confession of our hope without wavering, for He who promised is faithful.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22  Approchons nous donc d’un cœur sincère, avec une foi pleine et entière, le cœur purifié d’une mauvaise conscience et le corps lavé d’une eau pure. 23 Confessons notre espérance sans fléchir, car celui qui a fait la promesse est fidèle.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7154" name="Group 18"/>
          <p:cNvGraphicFramePr>
            <a:graphicFrameLocks noGrp="1"/>
          </p:cNvGraphicFramePr>
          <p:nvPr/>
        </p:nvGraphicFramePr>
        <p:xfrm>
          <a:off x="0" y="76200"/>
          <a:ext cx="9144000" cy="6344160"/>
        </p:xfrm>
        <a:graphic>
          <a:graphicData uri="http://schemas.openxmlformats.org/drawingml/2006/table">
            <a:tbl>
              <a:tblPr/>
              <a:tblGrid>
                <a:gridCol w="4343400">
                  <a:extLst>
                    <a:ext uri="{9D8B030D-6E8A-4147-A177-3AD203B41FA5}">
                      <a16:colId xmlns:a16="http://schemas.microsoft.com/office/drawing/2014/main" val="20000"/>
                    </a:ext>
                  </a:extLst>
                </a:gridCol>
                <a:gridCol w="4800600">
                  <a:extLst>
                    <a:ext uri="{9D8B030D-6E8A-4147-A177-3AD203B41FA5}">
                      <a16:colId xmlns:a16="http://schemas.microsoft.com/office/drawing/2014/main" val="20001"/>
                    </a:ext>
                  </a:extLst>
                </a:gridCol>
              </a:tblGrid>
              <a:tr h="14478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ولنُلاحِظْ بعضُنا بعضاً للتَّحرِيضِ على المحبَّةِ والأعمـالِ الحسنةِ، غيرَ تاركينَ اجتماعَنا كما لقومٍ عادةٌ.</a:t>
                      </a:r>
                      <a:r>
                        <a:rPr kumimoji="0" lang="ar-SA" sz="28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بلْ واعظينَ بعضُكم بعضاً، وبالأكَثر على قدر ما تنظرونَ اليومَ يَقْرُبُ،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24 And let us consider one another in order to stir up love and good works, 25 not forsaking the assembling of ourselves together, as is the manner of some, but exhorting one another, and so much the more as you see the Day approaching.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24 Veillons les uns sur les autres pour nous inciter à l’amour et aux œuvres bonnes. 25 N’abandonnons pas notre assemblée, comme c’est la coutume de quelques–uns, mais exhortons–nous mutuellement, et cela d’autant plus que vous voyez le Jour s’approcher. </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19859" name="Group 51"/>
          <p:cNvGraphicFramePr>
            <a:graphicFrameLocks noGrp="1"/>
          </p:cNvGraphicFramePr>
          <p:nvPr/>
        </p:nvGraphicFramePr>
        <p:xfrm>
          <a:off x="76200" y="76200"/>
          <a:ext cx="9067800" cy="6204840"/>
        </p:xfrm>
        <a:graphic>
          <a:graphicData uri="http://schemas.openxmlformats.org/drawingml/2006/table">
            <a:tbl>
              <a:tblPr/>
              <a:tblGrid>
                <a:gridCol w="4495800">
                  <a:extLst>
                    <a:ext uri="{9D8B030D-6E8A-4147-A177-3AD203B41FA5}">
                      <a16:colId xmlns:a16="http://schemas.microsoft.com/office/drawing/2014/main" val="20000"/>
                    </a:ext>
                  </a:extLst>
                </a:gridCol>
                <a:gridCol w="4572000">
                  <a:extLst>
                    <a:ext uri="{9D8B030D-6E8A-4147-A177-3AD203B41FA5}">
                      <a16:colId xmlns:a16="http://schemas.microsoft.com/office/drawing/2014/main" val="20001"/>
                    </a:ext>
                  </a:extLst>
                </a:gridCol>
              </a:tblGrid>
              <a:tr h="12954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فإِنَّهُ إن أخطأنَا باختيارنا بعدما أخذنا معرفةَ الحقِّ، لا تبقى بعدُ ذبيحةٌ عن الخطايا، بَلْ انتظارُ دينونةٍ مُخيفٌ، وَغَيْرَةُ نارٍ عتيدةٍ أن تأكلَ المُضادِّينَ.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26 For if we sin willfully after we have received the knowledge of the truth, there no longer remains a sacrifice for sins, 27 but a certain fearful expectation of judgment, and fiery indignation which will devour the adversaries.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26 Car si nous péchons volontairement après avoir reçu la connaissance de la vérité, il ne reste plus de sacrifice pour les péchés, 27 mais une attente terrifiante du jugement et l’ardeur du feu prêt à dévorer les rebelles !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1446" name="Group 22"/>
          <p:cNvGraphicFramePr>
            <a:graphicFrameLocks noGrp="1"/>
          </p:cNvGraphicFramePr>
          <p:nvPr/>
        </p:nvGraphicFramePr>
        <p:xfrm>
          <a:off x="76200" y="76200"/>
          <a:ext cx="9067800" cy="6324600"/>
        </p:xfrm>
        <a:graphic>
          <a:graphicData uri="http://schemas.openxmlformats.org/drawingml/2006/table">
            <a:tbl>
              <a:tblPr/>
              <a:tblGrid>
                <a:gridCol w="4572000">
                  <a:extLst>
                    <a:ext uri="{9D8B030D-6E8A-4147-A177-3AD203B41FA5}">
                      <a16:colId xmlns:a16="http://schemas.microsoft.com/office/drawing/2014/main" val="20000"/>
                    </a:ext>
                  </a:extLst>
                </a:gridCol>
                <a:gridCol w="4495800">
                  <a:extLst>
                    <a:ext uri="{9D8B030D-6E8A-4147-A177-3AD203B41FA5}">
                      <a16:colId xmlns:a16="http://schemas.microsoft.com/office/drawing/2014/main" val="20001"/>
                    </a:ext>
                  </a:extLst>
                </a:gridCol>
              </a:tblGrid>
              <a:tr h="16764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لأنَّهُ إذا أهانَ واحدٌ ناموسَ موسى، فعلَى شاهِدَيْنِ أو ثلاثةِ شهودٍ يموتُ بدونِ رحمةٍ.</a:t>
                      </a:r>
                      <a:r>
                        <a:rPr kumimoji="0" lang="ar-SA" sz="28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فكم عِقاباً أشَرَّ تظنُّونَ، أنَّهُ يُحسَبُ مُستحِقَّاً مَن داسَ ابنَ اللـهِ،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28 Anyone who has rejected Moses' law dies without mercy on the testimony of two or three witnesses. 29 Of how much worse punishment, do you suppose, will he be thought worthy who has trampled the Son of God underfoot,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28  Si quelqu’un a violé la loi de Moïse, il est mis à mort sans pitié, sur la déposition de deux ou trois témoins. 29 Combien pire, ne pensez–vous pas, sera le châtiment mérité par celui qui aura foulé aux pieds le Fils de Dieu,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45444" name="Group 36"/>
          <p:cNvGraphicFramePr>
            <a:graphicFrameLocks noGrp="1"/>
          </p:cNvGraphicFramePr>
          <p:nvPr/>
        </p:nvGraphicFramePr>
        <p:xfrm>
          <a:off x="76200" y="76200"/>
          <a:ext cx="9067800" cy="6204840"/>
        </p:xfrm>
        <a:graphic>
          <a:graphicData uri="http://schemas.openxmlformats.org/drawingml/2006/table">
            <a:tbl>
              <a:tblPr/>
              <a:tblGrid>
                <a:gridCol w="4419600">
                  <a:extLst>
                    <a:ext uri="{9D8B030D-6E8A-4147-A177-3AD203B41FA5}">
                      <a16:colId xmlns:a16="http://schemas.microsoft.com/office/drawing/2014/main" val="20000"/>
                    </a:ext>
                  </a:extLst>
                </a:gridCol>
                <a:gridCol w="4648200">
                  <a:extLst>
                    <a:ext uri="{9D8B030D-6E8A-4147-A177-3AD203B41FA5}">
                      <a16:colId xmlns:a16="http://schemas.microsoft.com/office/drawing/2014/main" val="20001"/>
                    </a:ext>
                  </a:extLst>
                </a:gridCol>
              </a:tblGrid>
              <a:tr h="12954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وجعلَ دَمَ العهدِ الذي قُدِّسَ بهِ دَنِساً، وازدَرَى بروح النِّعمةِ،</a:t>
                      </a:r>
                      <a:r>
                        <a:rPr kumimoji="0" lang="ar-SA" sz="28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فإنَّنا نعرِفُ الذي قالَ: " لي الانتقامُ، أنا أُجازي "، وأيضاً يقول: " إنَّ الربَّ سيَدينُ شعبَهُ ".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counted the blood of the covenant by which he was sanctified a common thing, and insulted the Spirit of grace? For we know Him who said, Vengeance is Mine, I will repay, says the Lord. And again, The Lord will judge His people.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tenu pour profane le sang de l’alliance par lequel il avait été sanctifié, et qui aura outragé l’Esprit de la grâce ! 30 Car nous connaissons celui qui a dit : A moi la vengeance, c’est moi qui rétribuerai. Et encore : Le Seigneur jugera son peuple.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46480" name="Group 48"/>
          <p:cNvGraphicFramePr>
            <a:graphicFrameLocks noGrp="1"/>
          </p:cNvGraphicFramePr>
          <p:nvPr/>
        </p:nvGraphicFramePr>
        <p:xfrm>
          <a:off x="76200" y="76200"/>
          <a:ext cx="8991600" cy="6400800"/>
        </p:xfrm>
        <a:graphic>
          <a:graphicData uri="http://schemas.openxmlformats.org/drawingml/2006/table">
            <a:tbl>
              <a:tblPr/>
              <a:tblGrid>
                <a:gridCol w="4343400">
                  <a:extLst>
                    <a:ext uri="{9D8B030D-6E8A-4147-A177-3AD203B41FA5}">
                      <a16:colId xmlns:a16="http://schemas.microsoft.com/office/drawing/2014/main" val="20000"/>
                    </a:ext>
                  </a:extLst>
                </a:gridCol>
                <a:gridCol w="4648200">
                  <a:extLst>
                    <a:ext uri="{9D8B030D-6E8A-4147-A177-3AD203B41FA5}">
                      <a16:colId xmlns:a16="http://schemas.microsoft.com/office/drawing/2014/main" val="20001"/>
                    </a:ext>
                  </a:extLst>
                </a:gridCol>
              </a:tblGrid>
              <a:tr h="17526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مُخِيفٌ هو الوقوعُ في يدي اللـه الحيِّ! ولكن تذكَّروا الأيَّامَ الأولى التي فيها استُنِرتُم وصَبَرتُم على الآلامِ الكثيرةِ بجهادٍ عظيمٍ.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31 It is a fearful thing to fall into the hands of the living God. 32 But recall the former days in which, after you were illuminated, you endured a great struggle with sufferings: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31 Il est terrible de tomber dans les mains du Dieu vivant !32 Mais souvenez vous de ces premiers jours où, après avoir été éclairés, vous avez soutenu un grand et douloureux combat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8009" name="Group 25"/>
          <p:cNvGraphicFramePr>
            <a:graphicFrameLocks noGrp="1"/>
          </p:cNvGraphicFramePr>
          <p:nvPr/>
        </p:nvGraphicFramePr>
        <p:xfrm>
          <a:off x="0" y="76200"/>
          <a:ext cx="9067800" cy="6344160"/>
        </p:xfrm>
        <a:graphic>
          <a:graphicData uri="http://schemas.openxmlformats.org/drawingml/2006/table">
            <a:tbl>
              <a:tblPr/>
              <a:tblGrid>
                <a:gridCol w="4572000">
                  <a:extLst>
                    <a:ext uri="{9D8B030D-6E8A-4147-A177-3AD203B41FA5}">
                      <a16:colId xmlns:a16="http://schemas.microsoft.com/office/drawing/2014/main" val="20000"/>
                    </a:ext>
                  </a:extLst>
                </a:gridCol>
                <a:gridCol w="4495800">
                  <a:extLst>
                    <a:ext uri="{9D8B030D-6E8A-4147-A177-3AD203B41FA5}">
                      <a16:colId xmlns:a16="http://schemas.microsoft.com/office/drawing/2014/main" val="20001"/>
                    </a:ext>
                  </a:extLst>
                </a:gridCol>
              </a:tblGrid>
              <a:tr h="11430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 من جهة مشهورين بتعييرات وضيقات ومن جهة صائرين شركاء الذين تصرّف فيهم هكذا</a:t>
                      </a:r>
                      <a:r>
                        <a:rPr kumimoji="0" lang="en-CA"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لأنَّكُم رثيتُم للمُقيَّدينَ. وقبِلتُم سَلبَ أموالِكُم بفرحٍ،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33 partly while you were made a spectacle both by reproaches and tribulations, and partly while you became companions of those who were so treated; 34 for you had compassion on me in my chains, and joyfully accepted the plundering of your goods,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33 d’une part exposés en spectacle par les opprobres et les tribulations, d’autre part vous rendant solidaires de ceux qui subissaient ce traitement. 34 En effet, vous avez eu de la compassion pour les prisonniers, et vous avez accepté avec joie</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47523" name="Group 67"/>
          <p:cNvGraphicFramePr>
            <a:graphicFrameLocks noGrp="1"/>
          </p:cNvGraphicFramePr>
          <p:nvPr/>
        </p:nvGraphicFramePr>
        <p:xfrm>
          <a:off x="0" y="76200"/>
          <a:ext cx="9144000" cy="6856224"/>
        </p:xfrm>
        <a:graphic>
          <a:graphicData uri="http://schemas.openxmlformats.org/drawingml/2006/table">
            <a:tbl>
              <a:tblPr/>
              <a:tblGrid>
                <a:gridCol w="4114800">
                  <a:extLst>
                    <a:ext uri="{9D8B030D-6E8A-4147-A177-3AD203B41FA5}">
                      <a16:colId xmlns:a16="http://schemas.microsoft.com/office/drawing/2014/main" val="20000"/>
                    </a:ext>
                  </a:extLst>
                </a:gridCol>
                <a:gridCol w="5029200">
                  <a:extLst>
                    <a:ext uri="{9D8B030D-6E8A-4147-A177-3AD203B41FA5}">
                      <a16:colId xmlns:a16="http://schemas.microsoft.com/office/drawing/2014/main" val="20001"/>
                    </a:ext>
                  </a:extLst>
                </a:gridCol>
              </a:tblGrid>
              <a:tr h="12954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عالمين في انفسكم ان لكم مالا افضل في السموات وباقيا</a:t>
                      </a:r>
                      <a:r>
                        <a:rPr kumimoji="0" lang="en-CA"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فلا تطرَحوا ثِقَتَكُمُ التي لها مُجازاةٌ عظيمةٌ. لأنَّكُم تحتاجونَ إلى الصَّبرِ، حتَّى إذا صَنَعتُم إرادةَ اللهِ تنالونَ المَوعِدَ،</a:t>
                      </a:r>
                      <a:r>
                        <a:rPr kumimoji="0" lang="ar-SA" sz="2800" b="0" i="0" u="none" strike="noStrike" cap="none" normalizeH="0" baseline="0">
                          <a:ln>
                            <a:noFill/>
                          </a:ln>
                          <a:solidFill>
                            <a:schemeClr val="bg1"/>
                          </a:solidFill>
                          <a:effectLst/>
                          <a:latin typeface="Arial" charset="0"/>
                          <a:cs typeface="Arial" charset="0"/>
                        </a:rPr>
                        <a:t> </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knowing that you have a better and an enduring possession for yourselves in heaven.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35 Therefore do not cast away your confidence, which has great reward. 36 For you have need of endurance, so that after you have done the will of God, you may receive the promise:</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qu’on vous arrache vos biens, sachant que vous aviez des possessions meilleures et permanentes. 35  N’abandonnez donc pas votre assurance qui comporte une grande récompense !36  Vous avez en effet besoin de persévérance, afin qu’après avoir accompli la volonté de Dieu, vous obteniez ce qui vous est promis. </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48518" name="Group 38"/>
          <p:cNvGraphicFramePr>
            <a:graphicFrameLocks noGrp="1"/>
          </p:cNvGraphicFramePr>
          <p:nvPr/>
        </p:nvGraphicFramePr>
        <p:xfrm>
          <a:off x="0" y="76200"/>
          <a:ext cx="9144000" cy="6814440"/>
        </p:xfrm>
        <a:graphic>
          <a:graphicData uri="http://schemas.openxmlformats.org/drawingml/2006/table">
            <a:tbl>
              <a:tblPr/>
              <a:tblGrid>
                <a:gridCol w="4343400">
                  <a:extLst>
                    <a:ext uri="{9D8B030D-6E8A-4147-A177-3AD203B41FA5}">
                      <a16:colId xmlns:a16="http://schemas.microsoft.com/office/drawing/2014/main" val="20000"/>
                    </a:ext>
                  </a:extLst>
                </a:gridCol>
                <a:gridCol w="4800600">
                  <a:extLst>
                    <a:ext uri="{9D8B030D-6E8A-4147-A177-3AD203B41FA5}">
                      <a16:colId xmlns:a16="http://schemas.microsoft.com/office/drawing/2014/main" val="20001"/>
                    </a:ext>
                  </a:extLst>
                </a:gridCol>
              </a:tblGrid>
              <a:tr h="16002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لأنَّهُ بعدَ قليلٍ جداً سيأتي الآتي ولا يُبطئُ.أمَّا البارُّ فبالإيمانِ يحيا، وإن ارتدَّ لا تُسرُّ بهِ نفسي. وأمَّا نحنُ فلسنا مِن أهلِ الارتدادِ والهروبِ المُؤَدي إلى الهلاكِ، بلْ مِن أهلِ الإيمانِ لإحياءِ النَّفسِ.</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37 For yet a little while, And He who is coming will come and will not tarry. 38 Now the just shall live by faith; But if anyone draws back, My soul has no pleasure in him. 39 But we are not of those who draw back to perdition, but of those who believe to the saving of the soul.</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37 Car encore un peu de temps bien peu ! Et celui qui doit venir viendra, il ne tardera pas. 38 Et mon juste vivra par la foi. Mais s’il se retire, mon âme ne prend pas plaisir en lui. 39 Quant à nous, nous ne sommes pas de ceux qui se retirent pour se perdre, mais de ceux qui croient pour sauver leur âme.</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9010" name="Rectangle 2"/>
          <p:cNvSpPr>
            <a:spLocks noChangeArrowheads="1"/>
          </p:cNvSpPr>
          <p:nvPr/>
        </p:nvSpPr>
        <p:spPr bwMode="auto">
          <a:xfrm>
            <a:off x="395288" y="1196975"/>
            <a:ext cx="8569325" cy="3503613"/>
          </a:xfrm>
          <a:prstGeom prst="rect">
            <a:avLst/>
          </a:prstGeom>
          <a:noFill/>
          <a:ln w="9525">
            <a:noFill/>
            <a:miter lim="800000"/>
            <a:headEnd/>
            <a:tailEnd/>
          </a:ln>
          <a:effectLst/>
        </p:spPr>
        <p:txBody>
          <a:bodyPr>
            <a:spAutoFit/>
          </a:bodyPr>
          <a:lstStyle/>
          <a:p>
            <a:pPr algn="ctr" rtl="1"/>
            <a:r>
              <a:rPr lang="en-US" sz="3200">
                <a:solidFill>
                  <a:srgbClr val="FF9900"/>
                </a:solidFill>
              </a:rPr>
              <a:t>The Grace of God the Father be with you all. Amen</a:t>
            </a:r>
          </a:p>
          <a:p>
            <a:pPr algn="ctr" rtl="1"/>
            <a:endParaRPr lang="ar-EG" sz="3200">
              <a:solidFill>
                <a:srgbClr val="FF9900"/>
              </a:solidFill>
            </a:endParaRPr>
          </a:p>
          <a:p>
            <a:pPr algn="ctr" rtl="1"/>
            <a:r>
              <a:rPr lang="ar-SA" sz="3200">
                <a:solidFill>
                  <a:srgbClr val="FF9900"/>
                </a:solidFill>
              </a:rPr>
              <a:t>نعمة اللـه الآب فلتحل على أرواحنا يا آبائي وإخوتي. آمين. </a:t>
            </a:r>
          </a:p>
          <a:p>
            <a:pPr algn="ctr" rtl="1"/>
            <a:endParaRPr lang="en-US" sz="3200">
              <a:solidFill>
                <a:srgbClr val="FF9900"/>
              </a:solidFill>
            </a:endParaRPr>
          </a:p>
          <a:p>
            <a:pPr algn="ctr" rtl="1"/>
            <a:r>
              <a:rPr lang="fr-CA" sz="3200">
                <a:solidFill>
                  <a:srgbClr val="FF9900"/>
                </a:solidFill>
              </a:rPr>
              <a:t>La grâce de Dieu le Père soit avec vous tous. Amen</a:t>
            </a:r>
          </a:p>
        </p:txBody>
      </p:sp>
      <p:sp>
        <p:nvSpPr>
          <p:cNvPr id="3" name="Action Button: Custom 2">
            <a:hlinkClick r:id="" action="ppaction://macro?name=ApetJeekEvol" highlightClick="1"/>
          </p:cNvPr>
          <p:cNvSpPr/>
          <p:nvPr/>
        </p:nvSpPr>
        <p:spPr>
          <a:xfrm>
            <a:off x="2895600" y="6324600"/>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CA" sz="1100" b="1" dirty="0">
                <a:solidFill>
                  <a:schemeClr val="bg1"/>
                </a:solidFill>
              </a:rPr>
              <a:t>The Catholic Response  - </a:t>
            </a:r>
            <a:r>
              <a:rPr lang="ar-EG" sz="1200" b="1" dirty="0">
                <a:solidFill>
                  <a:schemeClr val="bg1"/>
                </a:solidFill>
              </a:rPr>
              <a:t>مرد الكاثوليكون </a:t>
            </a:r>
            <a:r>
              <a:rPr lang="en-CA" sz="1100" b="1" dirty="0">
                <a:solidFill>
                  <a:schemeClr val="bg1"/>
                </a:solidFill>
              </a:rPr>
              <a:t>   </a:t>
            </a:r>
          </a:p>
          <a:p>
            <a:pPr algn="ctr"/>
            <a:r>
              <a:rPr lang="en-CA" sz="1000" b="1" dirty="0">
                <a:solidFill>
                  <a:schemeClr val="bg1"/>
                </a:solidFill>
              </a:rPr>
              <a:t> (</a:t>
            </a:r>
            <a:r>
              <a:rPr lang="en-CA" sz="900" b="1" dirty="0" err="1">
                <a:solidFill>
                  <a:schemeClr val="bg1"/>
                </a:solidFill>
              </a:rPr>
              <a:t>Apetjeek</a:t>
            </a:r>
            <a:r>
              <a:rPr lang="en-CA" sz="900" b="1" dirty="0">
                <a:solidFill>
                  <a:schemeClr val="bg1"/>
                </a:solidFill>
              </a:rPr>
              <a:t> </a:t>
            </a:r>
            <a:r>
              <a:rPr lang="en-CA" sz="900" b="1" dirty="0" err="1">
                <a:solidFill>
                  <a:schemeClr val="bg1"/>
                </a:solidFill>
              </a:rPr>
              <a:t>Evol</a:t>
            </a:r>
            <a:r>
              <a:rPr lang="en-CA" sz="900" b="1" dirty="0">
                <a:solidFill>
                  <a:schemeClr val="bg1"/>
                </a:solidFill>
              </a:rPr>
              <a:t> -</a:t>
            </a:r>
            <a:r>
              <a:rPr lang="en-CA" sz="1200" b="1" dirty="0">
                <a:solidFill>
                  <a:schemeClr val="bg1"/>
                </a:solidFill>
              </a:rPr>
              <a:t> </a:t>
            </a:r>
            <a:r>
              <a:rPr lang="en-CA" sz="1200" b="1" dirty="0" err="1">
                <a:solidFill>
                  <a:schemeClr val="bg1"/>
                </a:solidFill>
                <a:latin typeface="Coptic" pitchFamily="2" charset="0"/>
              </a:rPr>
              <a:t>Apetj</a:t>
            </a:r>
            <a:r>
              <a:rPr lang="en-CA" sz="1200" b="1" dirty="0">
                <a:solidFill>
                  <a:schemeClr val="bg1"/>
                </a:solidFill>
                <a:latin typeface="Coptic" pitchFamily="2" charset="0"/>
              </a:rPr>
              <a:t>/k </a:t>
            </a:r>
            <a:r>
              <a:rPr lang="en-CA" sz="1200" b="1" dirty="0" err="1">
                <a:solidFill>
                  <a:schemeClr val="bg1"/>
                </a:solidFill>
                <a:latin typeface="Coptic" pitchFamily="2" charset="0"/>
              </a:rPr>
              <a:t>e~bol</a:t>
            </a:r>
            <a:r>
              <a:rPr lang="en-CA" sz="900" b="1" dirty="0">
                <a:solidFill>
                  <a:schemeClr val="bg1"/>
                </a:solidFill>
                <a:latin typeface="Coptic" pitchFamily="2" charset="0"/>
              </a:rPr>
              <a:t> - </a:t>
            </a:r>
            <a:r>
              <a:rPr lang="ar-EG" sz="900" b="1" dirty="0">
                <a:solidFill>
                  <a:schemeClr val="bg1"/>
                </a:solidFill>
              </a:rPr>
              <a:t>آ بيت جيك إيفول</a:t>
            </a:r>
            <a:r>
              <a:rPr lang="en-CA" sz="900" b="1" dirty="0">
                <a:solidFill>
                  <a:schemeClr val="bg1"/>
                </a:solidFill>
              </a:rPr>
              <a:t>)</a:t>
            </a:r>
            <a:endParaRPr lang="en-CA" sz="1000" b="1" dirty="0">
              <a:solidFill>
                <a:schemeClr val="bg1"/>
              </a:solidFill>
            </a:endParaRPr>
          </a:p>
        </p:txBody>
      </p:sp>
    </p:spTree>
  </p:cSld>
  <p:clrMapOvr>
    <a:masterClrMapping/>
  </p:clrMapOvr>
</p:sld>
</file>

<file path=ppt/slides/slide1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0034" name="Rectangle 2"/>
          <p:cNvSpPr>
            <a:spLocks noChangeArrowheads="1"/>
          </p:cNvSpPr>
          <p:nvPr/>
        </p:nvSpPr>
        <p:spPr bwMode="auto">
          <a:xfrm>
            <a:off x="4464050" y="0"/>
            <a:ext cx="180975" cy="579438"/>
          </a:xfrm>
          <a:prstGeom prst="rect">
            <a:avLst/>
          </a:prstGeom>
          <a:noFill/>
          <a:ln w="9525">
            <a:noFill/>
            <a:miter lim="800000"/>
            <a:headEnd/>
            <a:tailEnd/>
          </a:ln>
          <a:effectLst/>
        </p:spPr>
        <p:txBody>
          <a:bodyPr wrap="none" lIns="90000" tIns="46800" rIns="90000" bIns="46800">
            <a:spAutoFit/>
          </a:bodyPr>
          <a:lstStyle/>
          <a:p>
            <a:pPr algn="ctr" eaLnBrk="0" hangingPunct="0"/>
            <a:endParaRPr lang="en-CA" sz="3200" b="1">
              <a:solidFill>
                <a:srgbClr val="CC0000"/>
              </a:solidFill>
              <a:latin typeface="Times New Roman" pitchFamily="18" charset="0"/>
            </a:endParaRPr>
          </a:p>
        </p:txBody>
      </p:sp>
      <p:sp>
        <p:nvSpPr>
          <p:cNvPr id="300035"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a:spcBef>
                <a:spcPct val="50000"/>
              </a:spcBef>
            </a:pPr>
            <a:r>
              <a:rPr lang="en-US" sz="4000">
                <a:solidFill>
                  <a:schemeClr val="bg1"/>
                </a:solidFill>
              </a:rPr>
              <a:t>THE CATHOLIC EPISTLE</a:t>
            </a:r>
          </a:p>
        </p:txBody>
      </p:sp>
      <p:pic>
        <p:nvPicPr>
          <p:cNvPr id="300036" name="Picture 4" descr="earth"/>
          <p:cNvPicPr>
            <a:picLocks noChangeAspect="1" noChangeArrowheads="1"/>
          </p:cNvPicPr>
          <p:nvPr/>
        </p:nvPicPr>
        <p:blipFill>
          <a:blip r:embed="rId3"/>
          <a:srcRect/>
          <a:stretch>
            <a:fillRect/>
          </a:stretch>
        </p:blipFill>
        <p:spPr bwMode="auto">
          <a:xfrm>
            <a:off x="2771775" y="1917700"/>
            <a:ext cx="3752850" cy="3816350"/>
          </a:xfrm>
          <a:prstGeom prst="rect">
            <a:avLst/>
          </a:prstGeom>
          <a:noFill/>
        </p:spPr>
      </p:pic>
    </p:spTree>
  </p:cSld>
  <p:clrMapOvr>
    <a:masterClrMapping/>
  </p:clrMapOvr>
  <p:transition/>
</p:sld>
</file>

<file path=ppt/slides/slide1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1902" name="Group 46"/>
          <p:cNvGraphicFramePr>
            <a:graphicFrameLocks noGrp="1"/>
          </p:cNvGraphicFramePr>
          <p:nvPr/>
        </p:nvGraphicFramePr>
        <p:xfrm>
          <a:off x="0" y="76200"/>
          <a:ext cx="9144000" cy="6363336"/>
        </p:xfrm>
        <a:graphic>
          <a:graphicData uri="http://schemas.openxmlformats.org/drawingml/2006/table">
            <a:tbl>
              <a:tblPr/>
              <a:tblGrid>
                <a:gridCol w="3962400">
                  <a:extLst>
                    <a:ext uri="{9D8B030D-6E8A-4147-A177-3AD203B41FA5}">
                      <a16:colId xmlns:a16="http://schemas.microsoft.com/office/drawing/2014/main" val="20000"/>
                    </a:ext>
                  </a:extLst>
                </a:gridCol>
                <a:gridCol w="5181600">
                  <a:extLst>
                    <a:ext uri="{9D8B030D-6E8A-4147-A177-3AD203B41FA5}">
                      <a16:colId xmlns:a16="http://schemas.microsoft.com/office/drawing/2014/main" val="20001"/>
                    </a:ext>
                  </a:extLst>
                </a:gridCol>
              </a:tblGrid>
              <a:tr h="16002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00"/>
                          </a:solidFill>
                          <a:effectLst/>
                          <a:latin typeface="Arial" charset="0"/>
                          <a:cs typeface="Arial" charset="0"/>
                        </a:rPr>
                        <a:t>الكاثوليكون من رسالة يوحنا الأولى( 4 : 11 ـ 21</a:t>
                      </a:r>
                      <a:r>
                        <a:rPr kumimoji="0" lang="ar-SA" sz="3600" b="1" i="0" u="sng" strike="noStrike" cap="none" normalizeH="0" baseline="0">
                          <a:ln>
                            <a:noFill/>
                          </a:ln>
                          <a:solidFill>
                            <a:schemeClr val="tx1"/>
                          </a:solidFill>
                          <a:effectLst/>
                          <a:latin typeface="Arial" charset="0"/>
                          <a:cs typeface="Arial" charset="0"/>
                        </a:rPr>
                        <a:t> </a:t>
                      </a:r>
                      <a:r>
                        <a:rPr kumimoji="0" lang="ar-SA" sz="3600" b="0" i="0" u="sng" strike="noStrike" cap="none" normalizeH="0" baseline="0">
                          <a:ln>
                            <a:noFill/>
                          </a:ln>
                          <a:solidFill>
                            <a:srgbClr val="FF9900"/>
                          </a:solidFill>
                          <a:effectLst/>
                          <a:latin typeface="Arial" charset="0"/>
                          <a:cs typeface="Arial" charset="0"/>
                        </a:rPr>
                        <a:t>)</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يا أحبائي، إنْ كَانَ اللهُ قَدْ أحَبَّنَا هكذا، يَنْبَغِي لنَا أيْضاً أنْ نُحبَّ بَعْضُنَا بَعْضاً. اللهُ لمْ يَنْظُرْهُ أحَدٌ قَطُّ. </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1 John 4:11-21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Beloved, if God so loved us, we also ought to love one another. 12 No one has seen God at any time.</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1 Jean 4:11-21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Bien–aimés, si Dieu nous a tant aimés, nous devons, nous aussi, nous aimer les uns les autres.12 Personne n’a jamais vu Dieu.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21903" name="Rectangle 47"/>
          <p:cNvSpPr>
            <a:spLocks noGrp="1" noChangeArrowheads="1"/>
          </p:cNvSpPr>
          <p:nvPr>
            <p:ph type="ctrTitle"/>
          </p:nvPr>
        </p:nvSpPr>
        <p:spPr/>
        <p:txBody>
          <a:bodyPr/>
          <a:lstStyle/>
          <a:p>
            <a:r>
              <a:rPr lang="en-US"/>
              <a:t>3c</a:t>
            </a:r>
          </a:p>
        </p:txBody>
      </p:sp>
    </p:spTree>
  </p:cSld>
  <p:clrMapOvr>
    <a:masterClrMapping/>
  </p:clrMapOvr>
</p:sld>
</file>

<file path=ppt/slides/slide1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2109" name="Group 29"/>
          <p:cNvGraphicFramePr>
            <a:graphicFrameLocks noGrp="1"/>
          </p:cNvGraphicFramePr>
          <p:nvPr/>
        </p:nvGraphicFramePr>
        <p:xfrm>
          <a:off x="0" y="76200"/>
          <a:ext cx="9144000" cy="6770880"/>
        </p:xfrm>
        <a:graphic>
          <a:graphicData uri="http://schemas.openxmlformats.org/drawingml/2006/table">
            <a:tbl>
              <a:tblPr/>
              <a:tblGrid>
                <a:gridCol w="4114800">
                  <a:extLst>
                    <a:ext uri="{9D8B030D-6E8A-4147-A177-3AD203B41FA5}">
                      <a16:colId xmlns:a16="http://schemas.microsoft.com/office/drawing/2014/main" val="20000"/>
                    </a:ext>
                  </a:extLst>
                </a:gridCol>
                <a:gridCol w="5029200">
                  <a:extLst>
                    <a:ext uri="{9D8B030D-6E8A-4147-A177-3AD203B41FA5}">
                      <a16:colId xmlns:a16="http://schemas.microsoft.com/office/drawing/2014/main" val="20001"/>
                    </a:ext>
                  </a:extLst>
                </a:gridCol>
              </a:tblGrid>
              <a:tr h="15240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إنْ أحَببنَا بَعْضُنَا بَعْضاً، فاللهُ يَثْبُتُ فِينَا، ومَحَبَّتُهُ قَدْ تَكَمَّلَتْ فِينَا. بِهذا نَعْرِفُ أنَّنَا نَثبُتُ فيهِ وهو يَثْبُتُ فينَا: لأنَّهُ أعْطَانَا مِنْ روحِهِ. ونَحنُ قَدْ نظرنا ونَشهَدُ أنَّ الآبَ أرسل ابنه مُخلِّصاً للعالم.</a:t>
                      </a:r>
                      <a:r>
                        <a:rPr kumimoji="0" lang="ar-SA" sz="2800" b="0" i="0" u="none" strike="noStrike" cap="none" normalizeH="0" baseline="0">
                          <a:ln>
                            <a:noFill/>
                          </a:ln>
                          <a:solidFill>
                            <a:schemeClr val="bg1"/>
                          </a:solidFill>
                          <a:effectLst/>
                          <a:latin typeface="Arial" charset="0"/>
                          <a:cs typeface="Arial" charset="0"/>
                        </a:rPr>
                        <a:t> </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If we love one another, God abides in us, and His love has been perfected in us. 13 By this we know that we abide in Him, and He in us, because He has given us of His Spirit. 14 And we have seen and testify that the Father has sent the Son as Savior of the world.</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Si nous nous aimons les uns les autres, Dieu demeure en nous, et son amour est parfait en nous.13 A ceci nous reconnaissons que nous demeurons en lui, et lui en nous : c’est qu’il nous a donné de son Esprit. 14 Et nous, nous avons vu et nous témoignons que le Père a envoyé le Fils comme Sauveur du monde.</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2919" name="Group 39"/>
          <p:cNvGraphicFramePr>
            <a:graphicFrameLocks noGrp="1"/>
          </p:cNvGraphicFramePr>
          <p:nvPr/>
        </p:nvGraphicFramePr>
        <p:xfrm>
          <a:off x="0" y="76200"/>
          <a:ext cx="9144000" cy="6204840"/>
        </p:xfrm>
        <a:graphic>
          <a:graphicData uri="http://schemas.openxmlformats.org/drawingml/2006/table">
            <a:tbl>
              <a:tblPr/>
              <a:tblGrid>
                <a:gridCol w="4191000">
                  <a:extLst>
                    <a:ext uri="{9D8B030D-6E8A-4147-A177-3AD203B41FA5}">
                      <a16:colId xmlns:a16="http://schemas.microsoft.com/office/drawing/2014/main" val="20000"/>
                    </a:ext>
                  </a:extLst>
                </a:gridCol>
                <a:gridCol w="4953000">
                  <a:extLst>
                    <a:ext uri="{9D8B030D-6E8A-4147-A177-3AD203B41FA5}">
                      <a16:colId xmlns:a16="http://schemas.microsoft.com/office/drawing/2014/main" val="20001"/>
                    </a:ext>
                  </a:extLst>
                </a:gridCol>
              </a:tblGrid>
              <a:tr h="15240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مَنْ يَعتَرِف أنَّ يسوعَ هو ابنُ اللهِ، فاللهُ يَثْبُتُ فيهِ وهو يَثْبُتُ في اللهِ. ونَحنُ قَدْ عَلِمنَا وصَدَّقنَا المَحبَّةَ التى للهِ فِينَا. اللهُ مَحبَّةٌ، ومَن يَثبُتْ في المَحبَّةِ، يَثْبُتْ في اللهِ واللهُ يَثْبُتُ فيهِ.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15 Whoever confesses that Jesus is the Son of God, God abides in him, and he in God. 16 And we have known and believed the love that God has for us. God is love, and he who abides in love abides in God, and God in him.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200" b="0" i="0" u="none" strike="noStrike" cap="none" normalizeH="0" baseline="0">
                          <a:ln>
                            <a:noFill/>
                          </a:ln>
                          <a:solidFill>
                            <a:schemeClr val="bg1"/>
                          </a:solidFill>
                          <a:effectLst/>
                          <a:latin typeface="Arial" charset="0"/>
                          <a:cs typeface="Arial" charset="0"/>
                        </a:rPr>
                        <a:t>1</a:t>
                      </a:r>
                      <a:r>
                        <a:rPr kumimoji="0" lang="fr-FR" sz="2800" b="0" i="0" u="none" strike="noStrike" cap="none" normalizeH="0" baseline="0">
                          <a:ln>
                            <a:noFill/>
                          </a:ln>
                          <a:solidFill>
                            <a:schemeClr val="bg1"/>
                          </a:solidFill>
                          <a:effectLst/>
                          <a:latin typeface="Arial" charset="0"/>
                          <a:cs typeface="Arial" charset="0"/>
                        </a:rPr>
                        <a:t>5 Celui qui confesse que Jésus est le Fils de Dieu, Dieu demeure en lui, et lui en Dieu.16 Et nous, nous avons connu l’amour que Dieu a pour nous, et nous y avons cru. Dieu est amour ; celui qui demeure dans l’amour demeure en Dieu, et Dieu demeure en lui.</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3939" name="Group 35"/>
          <p:cNvGraphicFramePr>
            <a:graphicFrameLocks noGrp="1"/>
          </p:cNvGraphicFramePr>
          <p:nvPr/>
        </p:nvGraphicFramePr>
        <p:xfrm>
          <a:off x="152400" y="76200"/>
          <a:ext cx="8991600" cy="6248400"/>
        </p:xfrm>
        <a:graphic>
          <a:graphicData uri="http://schemas.openxmlformats.org/drawingml/2006/table">
            <a:tbl>
              <a:tblPr/>
              <a:tblGrid>
                <a:gridCol w="4419600">
                  <a:extLst>
                    <a:ext uri="{9D8B030D-6E8A-4147-A177-3AD203B41FA5}">
                      <a16:colId xmlns:a16="http://schemas.microsoft.com/office/drawing/2014/main" val="20000"/>
                    </a:ext>
                  </a:extLst>
                </a:gridCol>
                <a:gridCol w="4572000">
                  <a:extLst>
                    <a:ext uri="{9D8B030D-6E8A-4147-A177-3AD203B41FA5}">
                      <a16:colId xmlns:a16="http://schemas.microsoft.com/office/drawing/2014/main" val="20001"/>
                    </a:ext>
                  </a:extLst>
                </a:gridCol>
              </a:tblGrid>
              <a:tr h="16002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بهذا تَكَمَّلَتِ المَحبَّةُ فِينَا: أنْ نَجِدُ دَالةٌ في يوم الدينِ، لأنَّهُ كما كان ذاكَ، هكذا نَحنُ أيضاً نكون في هذا العالم. لا خوفَ في المَحبَّةِ، بلْ المَحبَّةُ الكاملةُ تَطْرحُ الخوفَ إلى خارج لأنَّ الخوفَ لهُ عَذابٌ.</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Love has been perfected among us in this: that we may have boldness in the day of judgment; because as He is, so are we in this world. 18 There is no fear in love; but perfect love casts out fear, because fear involves torment.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17  Voici comment l’amour est parfait en nous, afin que nous ayons de l’assurance au jour du jugement : tel il est lui, tels nous sommes aussi dans ce monde.18 Il n’y a pas de crainte dans l’amour, mais l’amour parfait bannit la crainte,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3125" name="Group 21"/>
          <p:cNvGraphicFramePr>
            <a:graphicFrameLocks noGrp="1"/>
          </p:cNvGraphicFramePr>
          <p:nvPr/>
        </p:nvGraphicFramePr>
        <p:xfrm>
          <a:off x="0" y="152400"/>
          <a:ext cx="9067800" cy="6172200"/>
        </p:xfrm>
        <a:graphic>
          <a:graphicData uri="http://schemas.openxmlformats.org/drawingml/2006/table">
            <a:tbl>
              <a:tblPr/>
              <a:tblGrid>
                <a:gridCol w="3810000">
                  <a:extLst>
                    <a:ext uri="{9D8B030D-6E8A-4147-A177-3AD203B41FA5}">
                      <a16:colId xmlns:a16="http://schemas.microsoft.com/office/drawing/2014/main" val="20000"/>
                    </a:ext>
                  </a:extLst>
                </a:gridCol>
                <a:gridCol w="5257800">
                  <a:extLst>
                    <a:ext uri="{9D8B030D-6E8A-4147-A177-3AD203B41FA5}">
                      <a16:colId xmlns:a16="http://schemas.microsoft.com/office/drawing/2014/main" val="20001"/>
                    </a:ext>
                  </a:extLst>
                </a:gridCol>
              </a:tblGrid>
              <a:tr h="15240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وأمَّا مَنْ خافَ فلَمْ يَتكمَّلْ في المَحبَّةِ. نَحنُ نُحبُّ الله لأنَّهُ هو أَحبَّنا أوَّلاً. إنْ قال أحدٌ: " إنِّي أُحبُّ الله " وأبغضَ أخاهُ، فهو كاذبٌ.</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But he who fears has not been made perfect in love. 19 We love Him because He first loved us. 20 If someone says, I love God, and hates his brother, he is a liar;</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car la crainte implique un châtiment, et celui qui craint n’est point parfait dans l’amour. 19 Pour nous, nous aimons, parce que lui nous a aimés le premier. 20 Si quelqu’un dit : J’aime Dieu, et qu’il haïsse son frère, c’est un menteur,</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49545" name="Group 41"/>
          <p:cNvGraphicFramePr>
            <a:graphicFrameLocks noGrp="1"/>
          </p:cNvGraphicFramePr>
          <p:nvPr/>
        </p:nvGraphicFramePr>
        <p:xfrm>
          <a:off x="76200" y="152400"/>
          <a:ext cx="9067800" cy="6400800"/>
        </p:xfrm>
        <a:graphic>
          <a:graphicData uri="http://schemas.openxmlformats.org/drawingml/2006/table">
            <a:tbl>
              <a:tblPr/>
              <a:tblGrid>
                <a:gridCol w="4724400">
                  <a:extLst>
                    <a:ext uri="{9D8B030D-6E8A-4147-A177-3AD203B41FA5}">
                      <a16:colId xmlns:a16="http://schemas.microsoft.com/office/drawing/2014/main" val="20000"/>
                    </a:ext>
                  </a:extLst>
                </a:gridCol>
                <a:gridCol w="4343400">
                  <a:extLst>
                    <a:ext uri="{9D8B030D-6E8A-4147-A177-3AD203B41FA5}">
                      <a16:colId xmlns:a16="http://schemas.microsoft.com/office/drawing/2014/main" val="20001"/>
                    </a:ext>
                  </a:extLst>
                </a:gridCol>
              </a:tblGrid>
              <a:tr h="15240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لأنَّ مَن لا يُحبُّ أخاهُ الذي أبصَرهُ، فكيفَ يَستَطيعُ أنْ يُحبُّ اللهَ الذي لمْ يُبصرهُ؟ ولنَا هذهِ الوصيَّةُ منهُ: أنَّ مَن يُحبُّ اللهَ يُحبُّ أخاهُ أيضاً.</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8768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for he who does not love his brother whom he has seen, how can he love God whom he has not seen? 21 And this commandment we have from Him: that he who loves God must love his brother also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car celui qui n’aime pas son frère qu’il voit, ne peut aimer Dieu qu’il ne voit pas. 21 Et nous avons de lui ce commandement : Que celui qui aime Dieu aime aussi son frère.</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4130" name="Rectangle 2"/>
          <p:cNvSpPr>
            <a:spLocks noChangeArrowheads="1"/>
          </p:cNvSpPr>
          <p:nvPr/>
        </p:nvSpPr>
        <p:spPr bwMode="auto">
          <a:xfrm>
            <a:off x="323850" y="260350"/>
            <a:ext cx="8569325" cy="5327650"/>
          </a:xfrm>
          <a:prstGeom prst="rect">
            <a:avLst/>
          </a:prstGeom>
          <a:noFill/>
          <a:ln w="9525">
            <a:noFill/>
            <a:miter lim="800000"/>
            <a:headEnd/>
            <a:tailEnd/>
          </a:ln>
          <a:effectLst/>
        </p:spPr>
        <p:txBody>
          <a:bodyPr>
            <a:spAutoFit/>
          </a:bodyPr>
          <a:lstStyle/>
          <a:p>
            <a:pPr algn="ctr" rtl="1"/>
            <a:r>
              <a:rPr lang="en-US" sz="2800">
                <a:solidFill>
                  <a:srgbClr val="FF9900"/>
                </a:solidFill>
              </a:rPr>
              <a:t>Do not love the world, nor the things which are in the world. The world shall pass away and all its desires; but he who does the will of God shall abide forever. Amen.</a:t>
            </a:r>
          </a:p>
          <a:p>
            <a:pPr algn="ctr" rtl="1"/>
            <a:endParaRPr lang="en-US" sz="2800">
              <a:solidFill>
                <a:srgbClr val="FF9900"/>
              </a:solidFill>
            </a:endParaRPr>
          </a:p>
          <a:p>
            <a:pPr algn="ctr" rtl="1"/>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CA" sz="2800">
              <a:solidFill>
                <a:srgbClr val="FF9900"/>
              </a:solidFill>
            </a:endParaRPr>
          </a:p>
          <a:p>
            <a:pPr algn="ctr">
              <a:lnSpc>
                <a:spcPct val="85000"/>
              </a:lnSpc>
              <a:spcBef>
                <a:spcPct val="50000"/>
              </a:spcBef>
            </a:pPr>
            <a:endParaRPr lang="fr-CA" sz="2800">
              <a:solidFill>
                <a:srgbClr val="FF9900"/>
              </a:solidFill>
            </a:endParaRPr>
          </a:p>
          <a:p>
            <a:pPr algn="ctr">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7" name="Picture 3" descr="pointing"/>
          <p:cNvPicPr>
            <a:picLocks noChangeAspect="1" noChangeArrowheads="1"/>
          </p:cNvPicPr>
          <p:nvPr/>
        </p:nvPicPr>
        <p:blipFill>
          <a:blip r:embed="rId2"/>
          <a:srcRect/>
          <a:stretch>
            <a:fillRect/>
          </a:stretch>
        </p:blipFill>
        <p:spPr bwMode="auto">
          <a:xfrm>
            <a:off x="4140200" y="6072206"/>
            <a:ext cx="1238250" cy="628650"/>
          </a:xfrm>
          <a:prstGeom prst="rect">
            <a:avLst/>
          </a:prstGeom>
          <a:noFill/>
        </p:spPr>
      </p:pic>
      <p:sp>
        <p:nvSpPr>
          <p:cNvPr id="8" name="Text Box 4">
            <a:hlinkClick r:id="" action="ppaction://macro?name=backToPraxis"/>
          </p:cNvPr>
          <p:cNvSpPr txBox="1">
            <a:spLocks noChangeArrowheads="1"/>
          </p:cNvSpPr>
          <p:nvPr/>
        </p:nvSpPr>
        <p:spPr bwMode="auto">
          <a:xfrm>
            <a:off x="5360988" y="6080125"/>
            <a:ext cx="3706812" cy="701675"/>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000" b="1" dirty="0"/>
              <a:t>Continue to </a:t>
            </a:r>
            <a:r>
              <a:rPr lang="en-CA" b="1" dirty="0"/>
              <a:t>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5154" name="Rectangle 2"/>
          <p:cNvSpPr>
            <a:spLocks noGrp="1" noChangeArrowheads="1"/>
          </p:cNvSpPr>
          <p:nvPr>
            <p:ph type="title" idx="4294967295"/>
          </p:nvPr>
        </p:nvSpPr>
        <p:spPr>
          <a:xfrm>
            <a:off x="762000" y="1773238"/>
            <a:ext cx="7772400" cy="3048000"/>
          </a:xfrm>
          <a:noFill/>
          <a:ln/>
        </p:spPr>
        <p:txBody>
          <a:bodyPr/>
          <a:lstStyle/>
          <a:p>
            <a:r>
              <a:rPr lang="en-AU" sz="4000" i="1">
                <a:solidFill>
                  <a:schemeClr val="bg1"/>
                </a:solidFill>
              </a:rPr>
              <a:t>The Acts of our fathers, the apostles, may their blessings be with us.  Amen.</a:t>
            </a:r>
          </a:p>
        </p:txBody>
      </p:sp>
      <p:sp>
        <p:nvSpPr>
          <p:cNvPr id="305155"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a:spcBef>
                <a:spcPct val="50000"/>
              </a:spcBef>
            </a:pPr>
            <a:r>
              <a:rPr lang="en-US" sz="4000">
                <a:solidFill>
                  <a:schemeClr val="bg1"/>
                </a:solidFill>
              </a:rPr>
              <a:t>THE PRAXIS</a:t>
            </a:r>
          </a:p>
        </p:txBody>
      </p:sp>
      <p:pic>
        <p:nvPicPr>
          <p:cNvPr id="305156" name="Picture 4" descr="St John the Apostle"/>
          <p:cNvPicPr>
            <a:picLocks noChangeAspect="1" noChangeArrowheads="1"/>
          </p:cNvPicPr>
          <p:nvPr/>
        </p:nvPicPr>
        <p:blipFill>
          <a:blip r:embed="rId3"/>
          <a:srcRect/>
          <a:stretch>
            <a:fillRect/>
          </a:stretch>
        </p:blipFill>
        <p:spPr bwMode="auto">
          <a:xfrm>
            <a:off x="6096000" y="4572000"/>
            <a:ext cx="1395413" cy="1828800"/>
          </a:xfrm>
          <a:prstGeom prst="rect">
            <a:avLst/>
          </a:prstGeom>
          <a:noFill/>
        </p:spPr>
      </p:pic>
      <p:pic>
        <p:nvPicPr>
          <p:cNvPr id="305157" name="Picture 5" descr="St Peter the Apostle"/>
          <p:cNvPicPr>
            <a:picLocks noChangeAspect="1" noChangeArrowheads="1"/>
          </p:cNvPicPr>
          <p:nvPr/>
        </p:nvPicPr>
        <p:blipFill>
          <a:blip r:embed="rId4"/>
          <a:srcRect/>
          <a:stretch>
            <a:fillRect/>
          </a:stretch>
        </p:blipFill>
        <p:spPr bwMode="auto">
          <a:xfrm>
            <a:off x="1371600" y="4572000"/>
            <a:ext cx="1401763" cy="1828800"/>
          </a:xfrm>
          <a:prstGeom prst="rect">
            <a:avLst/>
          </a:prstGeom>
          <a:noFill/>
        </p:spPr>
      </p:pic>
    </p:spTree>
  </p:cSld>
  <p:clrMapOvr>
    <a:masterClrMapping/>
  </p:clrMapOvr>
  <p:transition/>
</p:sld>
</file>

<file path=ppt/slides/slide1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5992" name="Group 40"/>
          <p:cNvGraphicFramePr>
            <a:graphicFrameLocks noGrp="1"/>
          </p:cNvGraphicFramePr>
          <p:nvPr/>
        </p:nvGraphicFramePr>
        <p:xfrm>
          <a:off x="0" y="76200"/>
          <a:ext cx="9144000" cy="6324600"/>
        </p:xfrm>
        <a:graphic>
          <a:graphicData uri="http://schemas.openxmlformats.org/drawingml/2006/table">
            <a:tbl>
              <a:tblPr/>
              <a:tblGrid>
                <a:gridCol w="4572000">
                  <a:extLst>
                    <a:ext uri="{9D8B030D-6E8A-4147-A177-3AD203B41FA5}">
                      <a16:colId xmlns:a16="http://schemas.microsoft.com/office/drawing/2014/main" val="20000"/>
                    </a:ext>
                  </a:extLst>
                </a:gridCol>
                <a:gridCol w="4572000">
                  <a:extLst>
                    <a:ext uri="{9D8B030D-6E8A-4147-A177-3AD203B41FA5}">
                      <a16:colId xmlns:a16="http://schemas.microsoft.com/office/drawing/2014/main" val="20001"/>
                    </a:ext>
                  </a:extLst>
                </a:gridCol>
              </a:tblGrid>
              <a:tr h="16764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00"/>
                          </a:solidFill>
                          <a:effectLst/>
                          <a:latin typeface="Arial" charset="0"/>
                          <a:cs typeface="Arial" charset="0"/>
                        </a:rPr>
                        <a:t>الإبركسيس فصل من أعمال آبائنا الرسل الأطهار( 2 : 38 ـ 45 )</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فقالَ لهُمْ بطرسُ: " تُوبوا وليَعتَمِد كُلُّ واحدٍ منكُم على اسم يسوعَ المسيح لغفرانِ خطايَّاكُم، فتَقبَلوا موهبةَ الرُّوح القُدُسِ. </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Acts 2:38-45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38 Then Peter said to them, Repent, and let every one of you be baptized in the name of Jesus Christ for the remission of sins; and you shall receive the gift of the Holy Spirit.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sng" strike="noStrike" cap="none" normalizeH="0" baseline="0">
                          <a:ln>
                            <a:noFill/>
                          </a:ln>
                          <a:solidFill>
                            <a:srgbClr val="FF9900"/>
                          </a:solidFill>
                          <a:effectLst/>
                          <a:latin typeface="Arial" charset="0"/>
                          <a:cs typeface="Arial" charset="0"/>
                        </a:rPr>
                        <a:t>Actes 2:38-45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38 Pierre leur dit : Repentez vous, et que chacun de vous soit baptisé au nom de Jésus–Christ, pour le pardon de vos péchés ; et vous recevrez le don du Saint–Esprit.</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25993" name="Rectangle 41"/>
          <p:cNvSpPr>
            <a:spLocks noGrp="1" noChangeArrowheads="1"/>
          </p:cNvSpPr>
          <p:nvPr>
            <p:ph type="ctrTitle"/>
          </p:nvPr>
        </p:nvSpPr>
        <p:spPr/>
        <p:txBody>
          <a:bodyPr/>
          <a:lstStyle/>
          <a:p>
            <a:r>
              <a:rPr lang="en-US"/>
              <a:t>3a</a:t>
            </a:r>
          </a:p>
        </p:txBody>
      </p:sp>
    </p:spTree>
  </p:cSld>
  <p:clrMapOvr>
    <a:masterClrMapping/>
  </p:clrMapOvr>
</p:sld>
</file>

<file path=ppt/slides/slide1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7219" name="Group 19"/>
          <p:cNvGraphicFramePr>
            <a:graphicFrameLocks noGrp="1"/>
          </p:cNvGraphicFramePr>
          <p:nvPr/>
        </p:nvGraphicFramePr>
        <p:xfrm>
          <a:off x="0" y="76200"/>
          <a:ext cx="9144000" cy="6324600"/>
        </p:xfrm>
        <a:graphic>
          <a:graphicData uri="http://schemas.openxmlformats.org/drawingml/2006/table">
            <a:tbl>
              <a:tblPr/>
              <a:tblGrid>
                <a:gridCol w="4114800">
                  <a:extLst>
                    <a:ext uri="{9D8B030D-6E8A-4147-A177-3AD203B41FA5}">
                      <a16:colId xmlns:a16="http://schemas.microsoft.com/office/drawing/2014/main" val="20000"/>
                    </a:ext>
                  </a:extLst>
                </a:gridCol>
                <a:gridCol w="5029200">
                  <a:extLst>
                    <a:ext uri="{9D8B030D-6E8A-4147-A177-3AD203B41FA5}">
                      <a16:colId xmlns:a16="http://schemas.microsoft.com/office/drawing/2014/main" val="20001"/>
                    </a:ext>
                  </a:extLst>
                </a:gridCol>
              </a:tblGrid>
              <a:tr h="1676400">
                <a:tc gridSpan="2">
                  <a:txBody>
                    <a:bodyPr/>
                    <a:lstStyle/>
                    <a:p>
                      <a:pPr marL="0" marR="0" lvl="0" indent="0" algn="r" defTabSz="914400" rtl="1" eaLnBrk="1" fontAlgn="base" latinLnBrk="0" hangingPunct="1">
                        <a:lnSpc>
                          <a:spcPct val="90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لأنَّ الموعدَ هو لكم ولأبنائكُم ولكلِّ الذينَ على بُعدٍ، كُلِّ مَن يدْعوهُ الرَّبُّ إلهُنا ".</a:t>
                      </a:r>
                      <a:r>
                        <a:rPr kumimoji="0" lang="ar-SA" sz="2800" b="0" i="0" u="none" strike="noStrike" cap="none" normalizeH="0" baseline="0">
                          <a:ln>
                            <a:noFill/>
                          </a:ln>
                          <a:solidFill>
                            <a:schemeClr val="bg1"/>
                          </a:solidFill>
                          <a:effectLst/>
                          <a:latin typeface="Arial" charset="0"/>
                          <a:cs typeface="Arial" charset="0"/>
                        </a:rPr>
                        <a:t> </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39 For the promise is to you and to your children, and to all who are afar off, as many as the Lord our God will call.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39 Car la promesse est pour vous, pour vos enfants, et pour tous ceux qui sont au loin, en aussi grand nombre que le Seigneur notre Dieu les appellera.</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7011" name="Group 35"/>
          <p:cNvGraphicFramePr>
            <a:graphicFrameLocks noGrp="1"/>
          </p:cNvGraphicFramePr>
          <p:nvPr/>
        </p:nvGraphicFramePr>
        <p:xfrm>
          <a:off x="0" y="76200"/>
          <a:ext cx="9144000" cy="6248400"/>
        </p:xfrm>
        <a:graphic>
          <a:graphicData uri="http://schemas.openxmlformats.org/drawingml/2006/table">
            <a:tbl>
              <a:tblPr/>
              <a:tblGrid>
                <a:gridCol w="4495800">
                  <a:extLst>
                    <a:ext uri="{9D8B030D-6E8A-4147-A177-3AD203B41FA5}">
                      <a16:colId xmlns:a16="http://schemas.microsoft.com/office/drawing/2014/main" val="20000"/>
                    </a:ext>
                  </a:extLst>
                </a:gridCol>
                <a:gridCol w="4648200">
                  <a:extLst>
                    <a:ext uri="{9D8B030D-6E8A-4147-A177-3AD203B41FA5}">
                      <a16:colId xmlns:a16="http://schemas.microsoft.com/office/drawing/2014/main" val="20001"/>
                    </a:ext>
                  </a:extLst>
                </a:gridCol>
              </a:tblGrid>
              <a:tr h="16002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وبأقوالٍ أُخرَ كثيرةٍ  كانَ  يَشهِدُ لهُم ويَعِظُهُم قائلاً: " اخْلُصوا مِن هذا الجِيلِ المُلتوي ". فالذينَ قَبِلوا الكلام اعتَمدُوا، وانضَمَّ في ذلكَ اليوم نحو ثلاثةِ آلاف نفسٍ. </a:t>
                      </a:r>
                      <a:endParaRPr kumimoji="0" lang="en-US" sz="3200" b="0"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40 And with many other words he testified and exhorted them, saying, Be saved from this perverse generation. 41 Then those who gladly received his word were baptized; and that day about three thousand souls were added to them.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40 Et, par beaucoup d’autres paroles, il rendait témoignage et les exhortait, en disant : Sauvez vous de cette génération perverse.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41Ceux qui acceptèrent sa parole furent baptisés ; et en ce jour–là, furent ajoutées environ trois mille âmes.</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8033" name="Group 33"/>
          <p:cNvGraphicFramePr>
            <a:graphicFrameLocks noGrp="1"/>
          </p:cNvGraphicFramePr>
          <p:nvPr/>
        </p:nvGraphicFramePr>
        <p:xfrm>
          <a:off x="0" y="0"/>
          <a:ext cx="9144000" cy="6324600"/>
        </p:xfrm>
        <a:graphic>
          <a:graphicData uri="http://schemas.openxmlformats.org/drawingml/2006/table">
            <a:tbl>
              <a:tblPr/>
              <a:tblGrid>
                <a:gridCol w="4343400">
                  <a:extLst>
                    <a:ext uri="{9D8B030D-6E8A-4147-A177-3AD203B41FA5}">
                      <a16:colId xmlns:a16="http://schemas.microsoft.com/office/drawing/2014/main" val="20000"/>
                    </a:ext>
                  </a:extLst>
                </a:gridCol>
                <a:gridCol w="4800600">
                  <a:extLst>
                    <a:ext uri="{9D8B030D-6E8A-4147-A177-3AD203B41FA5}">
                      <a16:colId xmlns:a16="http://schemas.microsoft.com/office/drawing/2014/main" val="20001"/>
                    </a:ext>
                  </a:extLst>
                </a:gridCol>
              </a:tblGrid>
              <a:tr h="16764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وكانوا يُواظبونَ على تعلِيم الرُّسُل، وشركة كسر الخُبز، والصَّلاةِ. </a:t>
                      </a:r>
                      <a:endParaRPr kumimoji="0" lang="en-US" sz="3200" b="0" i="0" u="none" strike="noStrike" cap="none" normalizeH="0" baseline="0">
                        <a:ln>
                          <a:noFill/>
                        </a:ln>
                        <a:solidFill>
                          <a:srgbClr val="FF9900"/>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وصار خوفٌ في كلِّ نفسٍ. وكانتْ آياتٌ كثيرةٌ وعجائبُ تُجرَى على أيدي الرُّسُلِ في أُورشليمَ. وحدثَ خوفٌ عظيمٌ على جميعهم،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42 And they continued steadfastly in the apostles' doctrine and fellowship, in the breaking of bread, and in prayers. 43 Then fear came upon every soul, and many wonders and signs were done through the apostles.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42 Ils persévéraient dans l’enseignement des apôtres, dans la communion fraternelle, dans la fraction du pain et dans les prières. 43 La crainte s’emparait de chacun, et il se faisait beaucoup de prodiges et de signes par les apôtres.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3500" name="Group 28"/>
          <p:cNvGraphicFramePr>
            <a:graphicFrameLocks noGrp="1"/>
          </p:cNvGraphicFramePr>
          <p:nvPr/>
        </p:nvGraphicFramePr>
        <p:xfrm>
          <a:off x="0" y="152400"/>
          <a:ext cx="9067800" cy="6204840"/>
        </p:xfrm>
        <a:graphic>
          <a:graphicData uri="http://schemas.openxmlformats.org/drawingml/2006/table">
            <a:tbl>
              <a:tblPr/>
              <a:tblGrid>
                <a:gridCol w="4114800">
                  <a:extLst>
                    <a:ext uri="{9D8B030D-6E8A-4147-A177-3AD203B41FA5}">
                      <a16:colId xmlns:a16="http://schemas.microsoft.com/office/drawing/2014/main" val="20000"/>
                    </a:ext>
                  </a:extLst>
                </a:gridCol>
                <a:gridCol w="4953000">
                  <a:extLst>
                    <a:ext uri="{9D8B030D-6E8A-4147-A177-3AD203B41FA5}">
                      <a16:colId xmlns:a16="http://schemas.microsoft.com/office/drawing/2014/main" val="20001"/>
                    </a:ext>
                  </a:extLst>
                </a:gridCol>
              </a:tblGrid>
              <a:tr h="15240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وجميع الذين آمنوا كانوا معاً، وكانَ عندَهُم كُلُّ شيءٍ مُشتَركاً.</a:t>
                      </a:r>
                      <a:r>
                        <a:rPr kumimoji="0" lang="en-CA"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وأملاكُهُم وأموالهم كانوا يَبِيعُونَها ويقسِمُونَها بينهم جميعاً، كما يكونُ لكلِّ واحدٍ احتياجٌ.</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44 Now all who believed were together, and had all things in common,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45 and sold their possessions and goods, and divided them among all, as anyone had need.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44 Tous ceux qui avaient cru étaient ensemble et avaient tout en commun.</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45 Ils vendaient leurs biens et leurs possessions, et ils en partageaient (le produit) entre tous, selon les besoins de chacun.</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8226" name="Rectangle 2"/>
          <p:cNvSpPr>
            <a:spLocks noChangeArrowheads="1"/>
          </p:cNvSpPr>
          <p:nvPr/>
        </p:nvSpPr>
        <p:spPr bwMode="auto">
          <a:xfrm>
            <a:off x="250825" y="508000"/>
            <a:ext cx="8642350" cy="5584825"/>
          </a:xfrm>
          <a:prstGeom prst="rect">
            <a:avLst/>
          </a:prstGeom>
          <a:noFill/>
          <a:ln w="9525">
            <a:noFill/>
            <a:miter lim="800000"/>
            <a:headEnd/>
            <a:tailEnd/>
          </a:ln>
          <a:effectLst/>
        </p:spPr>
        <p:txBody>
          <a:bodyPr>
            <a:spAutoFit/>
          </a:bodyPr>
          <a:lstStyle/>
          <a:p>
            <a:pPr algn="ctr" rtl="1"/>
            <a:r>
              <a:rPr lang="en-US" sz="3600">
                <a:solidFill>
                  <a:srgbClr val="FF9900"/>
                </a:solidFill>
              </a:rPr>
              <a:t>The word of the Lord shall grow, multiply, be mighty and be confirmed in the holy church of God. Amen</a:t>
            </a:r>
          </a:p>
          <a:p>
            <a:pPr algn="ctr" rtl="1"/>
            <a:endParaRPr lang="en-US" sz="3600">
              <a:solidFill>
                <a:srgbClr val="FF9900"/>
              </a:solidFill>
            </a:endParaRPr>
          </a:p>
          <a:p>
            <a:pPr algn="ctr" rtl="1"/>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pPr algn="ctr" rtl="1"/>
            <a:endParaRPr lang="en-CA" sz="3600">
              <a:solidFill>
                <a:srgbClr val="FF9900"/>
              </a:solidFill>
            </a:endParaRPr>
          </a:p>
          <a:p>
            <a:pPr algn="ctr"/>
            <a:r>
              <a:rPr lang="fr-CA" sz="3600">
                <a:solidFill>
                  <a:srgbClr val="FF9900"/>
                </a:solidFill>
              </a:rPr>
              <a:t>Que la parole de Dieu croisse, multiplie et soit affermis dans la sainte église de Dieu. Amen</a:t>
            </a:r>
          </a:p>
        </p:txBody>
      </p:sp>
    </p:spTree>
  </p:cSld>
  <p:clrMapOvr>
    <a:masterClrMapping/>
  </p:clrMapOvr>
</p:sld>
</file>

<file path=ppt/slides/slide1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9250" name="Rectangle 2"/>
          <p:cNvSpPr>
            <a:spLocks noGrp="1" noChangeArrowheads="1"/>
          </p:cNvSpPr>
          <p:nvPr>
            <p:ph type="title"/>
          </p:nvPr>
        </p:nvSpPr>
        <p:spPr>
          <a:xfrm>
            <a:off x="468313" y="981075"/>
            <a:ext cx="8229600" cy="2016125"/>
          </a:xfrm>
        </p:spPr>
        <p:txBody>
          <a:bodyPr/>
          <a:lstStyle/>
          <a:p>
            <a:r>
              <a:rPr lang="en-CA" sz="6000">
                <a:solidFill>
                  <a:schemeClr val="bg1"/>
                </a:solidFill>
              </a:rPr>
              <a:t>THE SYNEXARIUM</a:t>
            </a:r>
            <a:br>
              <a:rPr lang="en-CA" sz="4000">
                <a:solidFill>
                  <a:schemeClr val="bg1"/>
                </a:solidFill>
              </a:rPr>
            </a:br>
            <a:r>
              <a:rPr lang="ar-EG" sz="7200">
                <a:solidFill>
                  <a:schemeClr val="bg1"/>
                </a:solidFill>
              </a:rPr>
              <a:t>السنكسار</a:t>
            </a:r>
            <a:br>
              <a:rPr lang="ar-EG" sz="7200">
                <a:solidFill>
                  <a:schemeClr val="bg1"/>
                </a:solidFill>
              </a:rPr>
            </a:br>
            <a:r>
              <a:rPr lang="fr-CA" sz="6600">
                <a:solidFill>
                  <a:schemeClr val="bg1"/>
                </a:solidFill>
              </a:rPr>
              <a:t>LE SYNEXAIRE</a:t>
            </a:r>
            <a:endParaRPr lang="en-CA" sz="6600">
              <a:solidFill>
                <a:schemeClr val="bg1"/>
              </a:solidFill>
            </a:endParaRPr>
          </a:p>
        </p:txBody>
      </p:sp>
      <p:pic>
        <p:nvPicPr>
          <p:cNvPr id="7" name="Picture 6" descr="pointing"/>
          <p:cNvPicPr>
            <a:picLocks noChangeAspect="1" noChangeArrowheads="1"/>
          </p:cNvPicPr>
          <p:nvPr/>
        </p:nvPicPr>
        <p:blipFill>
          <a:blip r:embed="rId2"/>
          <a:srcRect/>
          <a:stretch>
            <a:fillRect/>
          </a:stretch>
        </p:blipFill>
        <p:spPr bwMode="auto">
          <a:xfrm>
            <a:off x="2819400" y="6096000"/>
            <a:ext cx="1238250" cy="628650"/>
          </a:xfrm>
          <a:prstGeom prst="rect">
            <a:avLst/>
          </a:prstGeom>
          <a:noFill/>
          <a:ln w="9525">
            <a:noFill/>
            <a:miter lim="800000"/>
            <a:headEnd/>
            <a:tailEnd/>
          </a:ln>
        </p:spPr>
      </p:pic>
      <p:sp>
        <p:nvSpPr>
          <p:cNvPr id="8"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000" b="1" dirty="0"/>
              <a:t>Back to Liturgy</a:t>
            </a:r>
            <a:r>
              <a:rPr lang="ar-EG" sz="2000" b="1" dirty="0"/>
              <a:t>  </a:t>
            </a:r>
            <a:r>
              <a:rPr lang="en-CA" sz="2000" b="1" dirty="0"/>
              <a:t>(AGIOS O THEOS)</a:t>
            </a:r>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0274" name="Rectangle 2"/>
          <p:cNvSpPr>
            <a:spLocks noChangeArrowheads="1"/>
          </p:cNvSpPr>
          <p:nvPr/>
        </p:nvSpPr>
        <p:spPr bwMode="auto">
          <a:xfrm>
            <a:off x="755650" y="1557338"/>
            <a:ext cx="7920038" cy="4111625"/>
          </a:xfrm>
          <a:prstGeom prst="rect">
            <a:avLst/>
          </a:prstGeom>
          <a:noFill/>
          <a:ln w="9525">
            <a:noFill/>
            <a:miter lim="800000"/>
            <a:headEnd/>
            <a:tailEnd/>
          </a:ln>
          <a:effectLst/>
        </p:spPr>
        <p:txBody>
          <a:bodyPr>
            <a:spAutoFit/>
          </a:bodyPr>
          <a:lstStyle/>
          <a:p>
            <a:pPr algn="ctr"/>
            <a:r>
              <a:rPr lang="en-US" sz="4400">
                <a:solidFill>
                  <a:srgbClr val="FF9933"/>
                </a:solidFill>
              </a:rPr>
              <a:t>Liturgy Psalm and Gospel</a:t>
            </a:r>
            <a:endParaRPr lang="en-CA" sz="4400">
              <a:solidFill>
                <a:srgbClr val="FF9933"/>
              </a:solidFill>
            </a:endParaRPr>
          </a:p>
          <a:p>
            <a:pPr algn="ctr"/>
            <a:endParaRPr lang="en-US" sz="4400">
              <a:solidFill>
                <a:srgbClr val="FF9933"/>
              </a:solidFill>
            </a:endParaRPr>
          </a:p>
          <a:p>
            <a:pPr algn="ctr" rtl="1"/>
            <a:r>
              <a:rPr lang="ar-EG" sz="4400">
                <a:solidFill>
                  <a:srgbClr val="FF9933"/>
                </a:solidFill>
              </a:rPr>
              <a:t>مزمور و أنجيل  القداس</a:t>
            </a:r>
          </a:p>
          <a:p>
            <a:pPr algn="ctr" rtl="1"/>
            <a:endParaRPr lang="en-CA" sz="4400">
              <a:solidFill>
                <a:srgbClr val="FF9933"/>
              </a:solidFill>
            </a:endParaRPr>
          </a:p>
          <a:p>
            <a:pPr algn="ctr" rtl="1"/>
            <a:r>
              <a:rPr lang="fr-CA" sz="4400">
                <a:solidFill>
                  <a:srgbClr val="FF9933"/>
                </a:solidFill>
              </a:rPr>
              <a:t>Psaume et Évangile</a:t>
            </a:r>
          </a:p>
          <a:p>
            <a:pPr algn="ctr" rtl="1"/>
            <a:r>
              <a:rPr lang="fr-CA" sz="4400">
                <a:solidFill>
                  <a:srgbClr val="FF9933"/>
                </a:solidFill>
              </a:rPr>
              <a:t> de la messe</a:t>
            </a:r>
          </a:p>
        </p:txBody>
      </p:sp>
    </p:spTree>
  </p:cSld>
  <p:clrMapOvr>
    <a:masterClrMapping/>
  </p:clrMapOvr>
</p:sld>
</file>

<file path=ppt/slides/slide1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32131" name="Group 35"/>
          <p:cNvGraphicFramePr>
            <a:graphicFrameLocks noGrp="1"/>
          </p:cNvGraphicFramePr>
          <p:nvPr/>
        </p:nvGraphicFramePr>
        <p:xfrm>
          <a:off x="0" y="76200"/>
          <a:ext cx="9144000" cy="6302376"/>
        </p:xfrm>
        <a:graphic>
          <a:graphicData uri="http://schemas.openxmlformats.org/drawingml/2006/table">
            <a:tbl>
              <a:tblPr/>
              <a:tblGrid>
                <a:gridCol w="4191000">
                  <a:extLst>
                    <a:ext uri="{9D8B030D-6E8A-4147-A177-3AD203B41FA5}">
                      <a16:colId xmlns:a16="http://schemas.microsoft.com/office/drawing/2014/main" val="20000"/>
                    </a:ext>
                  </a:extLst>
                </a:gridCol>
                <a:gridCol w="4953000">
                  <a:extLst>
                    <a:ext uri="{9D8B030D-6E8A-4147-A177-3AD203B41FA5}">
                      <a16:colId xmlns:a16="http://schemas.microsoft.com/office/drawing/2014/main" val="20001"/>
                    </a:ext>
                  </a:extLst>
                </a:gridCol>
              </a:tblGrid>
              <a:tr h="16002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sng" strike="noStrike" cap="none" normalizeH="0" baseline="0" dirty="0">
                          <a:ln>
                            <a:noFill/>
                          </a:ln>
                          <a:solidFill>
                            <a:srgbClr val="FF9900"/>
                          </a:solidFill>
                          <a:effectLst/>
                          <a:latin typeface="Arial" charset="0"/>
                          <a:cs typeface="Arial" charset="0"/>
                        </a:rPr>
                        <a:t>مزمور</a:t>
                      </a:r>
                      <a:r>
                        <a:rPr kumimoji="0" lang="ar-SA" sz="3200" b="0" i="0" u="sng" strike="noStrike" cap="none" normalizeH="0" baseline="0" dirty="0">
                          <a:ln>
                            <a:noFill/>
                          </a:ln>
                          <a:solidFill>
                            <a:srgbClr val="FF9900"/>
                          </a:solidFill>
                          <a:effectLst/>
                          <a:latin typeface="Arial" charset="0"/>
                          <a:cs typeface="Arial" charset="0"/>
                        </a:rPr>
                        <a:t>( 65 : 11 ، 7 )</a:t>
                      </a:r>
                      <a:r>
                        <a:rPr kumimoji="0" lang="ar-SA" sz="3200" b="1" i="0" u="sng" strike="noStrike" cap="none" normalizeH="0" baseline="0" dirty="0">
                          <a:ln>
                            <a:noFill/>
                          </a:ln>
                          <a:solidFill>
                            <a:schemeClr val="tx1"/>
                          </a:solidFill>
                          <a:effectLst/>
                          <a:latin typeface="Arial" charset="0"/>
                          <a:cs typeface="Arial" charset="0"/>
                        </a:rPr>
                        <a:t> </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جُزنا في النَّارِ والماءِ وأَخْرَجْتَنَا إلى الراحةِ. بارِكُوا أيُّها الشُّعُوبُ إلهَنَا. واسمَعوا صَوْتَ تَسْبِيِحِهِ. 		 هللويا.</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00"/>
                          </a:solidFill>
                          <a:effectLst/>
                          <a:latin typeface="Arial" charset="0"/>
                          <a:cs typeface="Arial" charset="0"/>
                        </a:rPr>
                        <a:t>Psalms 66:12, 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We went through fire and through water; But You brought us out to rich fulfillment.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Oh, bless our God, you peoples! And make the voice of His praise to be heard,.     Alleluia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200" b="0" i="0" u="sng" strike="noStrike" cap="none" normalizeH="0" baseline="0" dirty="0">
                          <a:ln>
                            <a:noFill/>
                          </a:ln>
                          <a:solidFill>
                            <a:srgbClr val="FF9900"/>
                          </a:solidFill>
                          <a:effectLst/>
                          <a:latin typeface="Arial" charset="0"/>
                          <a:cs typeface="Arial" charset="0"/>
                        </a:rPr>
                        <a:t>Psaumes 66:12, 8</a:t>
                      </a:r>
                    </a:p>
                    <a:p>
                      <a:pPr marL="0" marR="0" lvl="0" indent="0" algn="l" defTabSz="914400" rtl="0" eaLnBrk="1" fontAlgn="base" latinLnBrk="0" hangingPunct="1">
                        <a:lnSpc>
                          <a:spcPct val="100000"/>
                        </a:lnSpc>
                        <a:spcBef>
                          <a:spcPct val="20000"/>
                        </a:spcBef>
                        <a:spcAft>
                          <a:spcPct val="0"/>
                        </a:spcAft>
                        <a:buClrTx/>
                        <a:buSzTx/>
                        <a:buFontTx/>
                        <a:buAutoNum type="arabicPlain" startAt="12"/>
                        <a:tabLst/>
                      </a:pPr>
                      <a:r>
                        <a:rPr kumimoji="0" lang="fr-FR" sz="2800" b="0" i="0" u="none" strike="noStrike" cap="none" normalizeH="0" baseline="0" dirty="0">
                          <a:ln>
                            <a:noFill/>
                          </a:ln>
                          <a:solidFill>
                            <a:schemeClr val="bg1"/>
                          </a:solidFill>
                          <a:effectLst/>
                          <a:latin typeface="Arial" charset="0"/>
                          <a:cs typeface="Arial" charset="0"/>
                        </a:rPr>
                        <a:t> Nous avions passé par le feu et par l’eau, Mais tu nous en as fait sortir pour (nous donner) l’abondance.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8 Peuples, bénissez notre Dieu, Faites entendre (vos) voix pour sa louange !</a:t>
                      </a:r>
                      <a:r>
                        <a:rPr kumimoji="0" lang="en-US" sz="2800" b="0" i="0" u="none" strike="noStrike" cap="none" normalizeH="0" baseline="0" dirty="0">
                          <a:ln>
                            <a:noFill/>
                          </a:ln>
                          <a:solidFill>
                            <a:schemeClr val="bg1"/>
                          </a:solidFill>
                          <a:effectLst/>
                          <a:latin typeface="Arial" charset="0"/>
                          <a:cs typeface="Arial" charset="0"/>
                        </a:rPr>
                        <a: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Alleluia</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32132" name="Rectangle 36"/>
          <p:cNvSpPr>
            <a:spLocks noGrp="1" noChangeArrowheads="1"/>
          </p:cNvSpPr>
          <p:nvPr>
            <p:ph type="ctrTitle"/>
          </p:nvPr>
        </p:nvSpPr>
        <p:spPr/>
        <p:txBody>
          <a:bodyPr/>
          <a:lstStyle/>
          <a:p>
            <a:r>
              <a:rPr lang="en-US" dirty="0"/>
              <a:t>3pg</a:t>
            </a:r>
          </a:p>
        </p:txBody>
      </p:sp>
      <p:sp>
        <p:nvSpPr>
          <p:cNvPr id="4" name="Text Box 29">
            <a:hlinkClick r:id="" action="ppaction://macro?name=LetThemExaltHimForBishop"/>
          </p:cNvPr>
          <p:cNvSpPr txBox="1">
            <a:spLocks noChangeArrowheads="1"/>
          </p:cNvSpPr>
          <p:nvPr/>
        </p:nvSpPr>
        <p:spPr bwMode="auto">
          <a:xfrm>
            <a:off x="6705600" y="58674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defPPr>
              <a:defRPr lang="en-U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33165" name="Group 45"/>
          <p:cNvGraphicFramePr>
            <a:graphicFrameLocks noGrp="1"/>
          </p:cNvGraphicFramePr>
          <p:nvPr/>
        </p:nvGraphicFramePr>
        <p:xfrm>
          <a:off x="0" y="0"/>
          <a:ext cx="9067800" cy="6750432"/>
        </p:xfrm>
        <a:graphic>
          <a:graphicData uri="http://schemas.openxmlformats.org/drawingml/2006/table">
            <a:tbl>
              <a:tblPr/>
              <a:tblGrid>
                <a:gridCol w="4572000">
                  <a:extLst>
                    <a:ext uri="{9D8B030D-6E8A-4147-A177-3AD203B41FA5}">
                      <a16:colId xmlns:a16="http://schemas.microsoft.com/office/drawing/2014/main" val="20000"/>
                    </a:ext>
                  </a:extLst>
                </a:gridCol>
                <a:gridCol w="4495800">
                  <a:extLst>
                    <a:ext uri="{9D8B030D-6E8A-4147-A177-3AD203B41FA5}">
                      <a16:colId xmlns:a16="http://schemas.microsoft.com/office/drawing/2014/main" val="20001"/>
                    </a:ext>
                  </a:extLst>
                </a:gridCol>
              </a:tblGrid>
              <a:tr h="1828800">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600" b="0" i="0" u="sng" strike="noStrike" cap="none" normalizeH="0" baseline="0">
                          <a:ln>
                            <a:noFill/>
                          </a:ln>
                          <a:solidFill>
                            <a:srgbClr val="FF9900"/>
                          </a:solidFill>
                          <a:effectLst/>
                          <a:latin typeface="Arial" charset="0"/>
                          <a:cs typeface="Arial" charset="0"/>
                        </a:rPr>
                        <a:t> يوحنا ( 3 : 22 ـ 36</a:t>
                      </a:r>
                      <a:r>
                        <a:rPr kumimoji="0" lang="ar-SA" sz="3600" b="1" i="0" u="sng" strike="noStrike" cap="none" normalizeH="0" baseline="0">
                          <a:ln>
                            <a:noFill/>
                          </a:ln>
                          <a:solidFill>
                            <a:srgbClr val="FF9900"/>
                          </a:solidFill>
                          <a:effectLst/>
                          <a:latin typeface="Arial" charset="0"/>
                          <a:cs typeface="Arial" charset="0"/>
                        </a:rPr>
                        <a:t> </a:t>
                      </a:r>
                      <a:r>
                        <a:rPr kumimoji="0" lang="ar-SA" sz="3600" b="0" i="0" u="sng" strike="noStrike" cap="none" normalizeH="0" baseline="0">
                          <a:ln>
                            <a:noFill/>
                          </a:ln>
                          <a:solidFill>
                            <a:srgbClr val="FF9900"/>
                          </a:solidFill>
                          <a:effectLst/>
                          <a:latin typeface="Arial" charset="0"/>
                          <a:cs typeface="Arial" charset="0"/>
                        </a:rPr>
                        <a:t>)</a:t>
                      </a:r>
                    </a:p>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وبعد هذا جاءَ يسوعُ وتلاميذُهُ إلى أرض اليهوديَّةِ، ومكثَ معهُم هناك يُعمِّدُ. وقد كان يُوحنَّا أيضاً يُعمِّدُ في عين نون التي بقرب ساليم، لأنَّهُ كان هناكَ مياهٌ كثيرةٌ، وكانوا يأتونَ ويعتمِدُونَ. </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John 3:22-36</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22 After these things Jesus and His disciples came into the land of Judea, and there He remained with them and baptized. 23 Now John also was baptizing in Aenon near Salim, because there was much water there. And they came and were baptized. </a:t>
                      </a:r>
                      <a:endParaRPr kumimoji="0" lang="en-US" sz="24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Jean 3:22-36</a:t>
                      </a:r>
                    </a:p>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22  Après cela, Jésus se rendit avec ses disciples dans la terre de Judée ; et là, il séjournait avec eux et baptisait.23  Jean aussi baptisait à Énon, près de Salim, parce qu’il y avait beaucoup de points d’eau ; on s’y rendait pour être baptisé.</a:t>
                      </a:r>
                      <a:endParaRPr kumimoji="0" lang="ar-EG" sz="24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33166" name="Rectangle 46"/>
          <p:cNvSpPr>
            <a:spLocks noGrp="1" noChangeArrowheads="1"/>
          </p:cNvSpPr>
          <p:nvPr>
            <p:ph type="ctrTitle"/>
          </p:nvPr>
        </p:nvSpPr>
        <p:spPr/>
        <p:txBody>
          <a:bodyPr/>
          <a:lstStyle/>
          <a:p>
            <a:r>
              <a:rPr lang="en-US" dirty="0"/>
              <a:t>3g</a:t>
            </a:r>
          </a:p>
        </p:txBody>
      </p:sp>
    </p:spTree>
  </p:cSld>
  <p:clrMapOvr>
    <a:masterClrMapping/>
  </p:clrMapOvr>
</p:sld>
</file>

<file path=ppt/slides/slide1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1311" name="Group 15"/>
          <p:cNvGraphicFramePr>
            <a:graphicFrameLocks noGrp="1"/>
          </p:cNvGraphicFramePr>
          <p:nvPr/>
        </p:nvGraphicFramePr>
        <p:xfrm>
          <a:off x="0" y="76200"/>
          <a:ext cx="8991600" cy="6400800"/>
        </p:xfrm>
        <a:graphic>
          <a:graphicData uri="http://schemas.openxmlformats.org/drawingml/2006/table">
            <a:tbl>
              <a:tblPr/>
              <a:tblGrid>
                <a:gridCol w="4572000">
                  <a:extLst>
                    <a:ext uri="{9D8B030D-6E8A-4147-A177-3AD203B41FA5}">
                      <a16:colId xmlns:a16="http://schemas.microsoft.com/office/drawing/2014/main" val="20000"/>
                    </a:ext>
                  </a:extLst>
                </a:gridCol>
                <a:gridCol w="4419600">
                  <a:extLst>
                    <a:ext uri="{9D8B030D-6E8A-4147-A177-3AD203B41FA5}">
                      <a16:colId xmlns:a16="http://schemas.microsoft.com/office/drawing/2014/main" val="20001"/>
                    </a:ext>
                  </a:extLst>
                </a:gridCol>
              </a:tblGrid>
              <a:tr h="17526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لأنَّهُ لم يكُن يُوحنَّا قد أُلقِيَ بعدُ في السِّجن. وحدث جدالٌ بينَ تلاميذِ يُوحنَّا واليهود من أجل التَّطهير.</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24 For John had not yet been thrown into prison. 25 Then there arose a dispute between some of John's disciples and the Jews about purification.</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24 Car Jean n’avait pas encore été jeté en prison. 25  Or, il s’éleva de la part des disciples de Jean une discussion avec un Juif à propos de la purification.</a:t>
                      </a:r>
                      <a:endParaRPr kumimoji="0" lang="ar-EG"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34197" name="Group 53"/>
          <p:cNvGraphicFramePr>
            <a:graphicFrameLocks noGrp="1"/>
          </p:cNvGraphicFramePr>
          <p:nvPr/>
        </p:nvGraphicFramePr>
        <p:xfrm>
          <a:off x="76200" y="76200"/>
          <a:ext cx="8991600" cy="6831840"/>
        </p:xfrm>
        <a:graphic>
          <a:graphicData uri="http://schemas.openxmlformats.org/drawingml/2006/table">
            <a:tbl>
              <a:tblPr/>
              <a:tblGrid>
                <a:gridCol w="4724400">
                  <a:extLst>
                    <a:ext uri="{9D8B030D-6E8A-4147-A177-3AD203B41FA5}">
                      <a16:colId xmlns:a16="http://schemas.microsoft.com/office/drawing/2014/main" val="20000"/>
                    </a:ext>
                  </a:extLst>
                </a:gridCol>
                <a:gridCol w="4267200">
                  <a:extLst>
                    <a:ext uri="{9D8B030D-6E8A-4147-A177-3AD203B41FA5}">
                      <a16:colId xmlns:a16="http://schemas.microsoft.com/office/drawing/2014/main" val="20001"/>
                    </a:ext>
                  </a:extLst>
                </a:gridCol>
              </a:tblGrid>
              <a:tr h="17526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فجاءوا إلى يُوحنَّا وقالوا له: " يا مُعلِّمُ، هوذا الذي كان معكَ في عَبرِ الأُردنِّ الذي أنتَ قد شهدتَ لهُ، هو يُعمِّدُ، والجميعُ يأتونَ إليهِ. أجاب يُوحنَّا وقال: " لا يقدرُ إنسانٌ أن يأخُذَ شيئاً مِن نفسهِ وحدهُ إن لم يكُن قد أُعطِيَ من السَّماءِ</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4958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26 And they came to John and said to him, Rabbi, He who was with you beyond the Jordan, to whom you have testified--behold, He is baptizing, and all are coming to Him! 27 John answered and said, A man can receive nothing unless it has been given to him from heaven.</a:t>
                      </a:r>
                    </a:p>
                  </a:txBody>
                  <a:tcPr marL="108000" marR="108000" marT="46800" marB="46800" horzOverflow="overflow">
                    <a:lnL cap="flat">
                      <a:noFill/>
                    </a:lnL>
                    <a:lnR>
                      <a:noFill/>
                    </a:lnR>
                    <a:lnT>
                      <a:noFill/>
                    </a:lnT>
                    <a:lnB cap="flat">
                      <a:noFill/>
                    </a:lnB>
                    <a:lnTlToBr>
                      <a:noFill/>
                    </a:lnTlToBr>
                    <a:lnBlToTr>
                      <a:noFill/>
                    </a:lnBlToTr>
                    <a:solidFill>
                      <a:schemeClr val="tx1"/>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26 Ils allèrent auprès de Jean et lui dirent : Rabbi, celui qui était avec toi au–delà du Jourdain et à qui tu as rendu témoignage, voici qu’il baptise et que tous vont à lui.27 Jean répondit : Un homme ne peut recevoir que ce qui lui a été donné du ciel.</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35209" name="Group 41"/>
          <p:cNvGraphicFramePr>
            <a:graphicFrameLocks noGrp="1"/>
          </p:cNvGraphicFramePr>
          <p:nvPr/>
        </p:nvGraphicFramePr>
        <p:xfrm>
          <a:off x="76200" y="0"/>
          <a:ext cx="9067800" cy="6344160"/>
        </p:xfrm>
        <a:graphic>
          <a:graphicData uri="http://schemas.openxmlformats.org/drawingml/2006/table">
            <a:tbl>
              <a:tblPr/>
              <a:tblGrid>
                <a:gridCol w="4572000">
                  <a:extLst>
                    <a:ext uri="{9D8B030D-6E8A-4147-A177-3AD203B41FA5}">
                      <a16:colId xmlns:a16="http://schemas.microsoft.com/office/drawing/2014/main" val="20000"/>
                    </a:ext>
                  </a:extLst>
                </a:gridCol>
                <a:gridCol w="4495800">
                  <a:extLst>
                    <a:ext uri="{9D8B030D-6E8A-4147-A177-3AD203B41FA5}">
                      <a16:colId xmlns:a16="http://schemas.microsoft.com/office/drawing/2014/main" val="20001"/>
                    </a:ext>
                  </a:extLst>
                </a:gridCol>
              </a:tblGrid>
              <a:tr h="15240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أنتُمْ تَشهدونَ لي أنِّي قُلتُ لكم: لستُ أنا المسيحُ بل أُرسِلتُ أمام ذاك. مَن لهُ العروسةُ فهو العريسُ، وأمَّا صديقُ العريسِ الذي يقفُ ويسمعُهُ يفرحُ فرحاً من أجل صوتِ العريس.</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28 You yourselves bear me witness, that I said, I am not the Christ,' but, I have been sent before Him.' 29 He who has the bride is the bridegroom; but the friend of the bridegroom, who stands and hears him, rejoices greatly because of the bridegroom's voice.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28 Vous–mêmes m’êtes témoins que j’ai dit : Moi, je ne suis pas le Christ, mais j’ai été envoyé devant lui.29 Celui qui a l’épouse, c’est l’époux ; mais l’ami de l’époux qui se tient là et qui l’entend, éprouve une grande joie à cause de la voix de l’époux ;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2338" name="Group 18"/>
          <p:cNvGraphicFramePr>
            <a:graphicFrameLocks noGrp="1"/>
          </p:cNvGraphicFramePr>
          <p:nvPr/>
        </p:nvGraphicFramePr>
        <p:xfrm>
          <a:off x="0" y="152400"/>
          <a:ext cx="8991600" cy="6235320"/>
        </p:xfrm>
        <a:graphic>
          <a:graphicData uri="http://schemas.openxmlformats.org/drawingml/2006/table">
            <a:tbl>
              <a:tblPr/>
              <a:tblGrid>
                <a:gridCol w="4572000">
                  <a:extLst>
                    <a:ext uri="{9D8B030D-6E8A-4147-A177-3AD203B41FA5}">
                      <a16:colId xmlns:a16="http://schemas.microsoft.com/office/drawing/2014/main" val="20000"/>
                    </a:ext>
                  </a:extLst>
                </a:gridCol>
                <a:gridCol w="4419600">
                  <a:extLst>
                    <a:ext uri="{9D8B030D-6E8A-4147-A177-3AD203B41FA5}">
                      <a16:colId xmlns:a16="http://schemas.microsoft.com/office/drawing/2014/main" val="20001"/>
                    </a:ext>
                  </a:extLst>
                </a:gridCol>
              </a:tblGrid>
              <a:tr h="15240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400" b="0" i="0" u="none" strike="noStrike" cap="none" normalizeH="0" baseline="0">
                          <a:ln>
                            <a:noFill/>
                          </a:ln>
                          <a:solidFill>
                            <a:schemeClr val="bg1"/>
                          </a:solidFill>
                          <a:effectLst/>
                          <a:latin typeface="Arial" charset="0"/>
                          <a:cs typeface="Arial" charset="0"/>
                        </a:rPr>
                        <a:t>إذاً فرحي هذا قد كَمَلَ. ينبغي أنَّ ذلكَ ينمو وأنِّى أنا أنقُصُ. </a:t>
                      </a:r>
                      <a:r>
                        <a:rPr kumimoji="0" lang="ar-SA" sz="3200" b="0" i="0" u="none" strike="noStrike" cap="none" normalizeH="0" baseline="0">
                          <a:ln>
                            <a:noFill/>
                          </a:ln>
                          <a:solidFill>
                            <a:schemeClr val="bg1"/>
                          </a:solidFill>
                          <a:effectLst/>
                          <a:latin typeface="Arial" charset="0"/>
                          <a:cs typeface="Arial" charset="0"/>
                        </a:rPr>
                        <a:t>والذي يأتي من فوقُ هو فوقَ الكُلِّ، والذي من الأرضِ هو أرضيٌّ، ومن الأرضِ يتكلَّمُ.</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Therefore this joy of mine is fulfilled. 30 He must increase, but I must decrease. 31 He who comes from above is above all; he who is of the earth is earthly and speaks of the earth.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aussi cette joie qui est la mienne est complète.</a:t>
                      </a:r>
                      <a:endParaRPr kumimoji="0" lang="en-US" sz="32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30 Il faut qu’il croisse et que je diminue. 31 Celui qui vient d’en haut est au–dessus de tous ; celui qui est de la terre est de la terre,</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36227" name="Group 35"/>
          <p:cNvGraphicFramePr>
            <a:graphicFrameLocks noGrp="1"/>
          </p:cNvGraphicFramePr>
          <p:nvPr/>
        </p:nvGraphicFramePr>
        <p:xfrm>
          <a:off x="0" y="76200"/>
          <a:ext cx="9144000" cy="6770880"/>
        </p:xfrm>
        <a:graphic>
          <a:graphicData uri="http://schemas.openxmlformats.org/drawingml/2006/table">
            <a:tbl>
              <a:tblPr/>
              <a:tblGrid>
                <a:gridCol w="4343400">
                  <a:extLst>
                    <a:ext uri="{9D8B030D-6E8A-4147-A177-3AD203B41FA5}">
                      <a16:colId xmlns:a16="http://schemas.microsoft.com/office/drawing/2014/main" val="20000"/>
                    </a:ext>
                  </a:extLst>
                </a:gridCol>
                <a:gridCol w="4800600">
                  <a:extLst>
                    <a:ext uri="{9D8B030D-6E8A-4147-A177-3AD203B41FA5}">
                      <a16:colId xmlns:a16="http://schemas.microsoft.com/office/drawing/2014/main" val="20001"/>
                    </a:ext>
                  </a:extLst>
                </a:gridCol>
              </a:tblGrid>
              <a:tr h="15240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والذي يأتي من السَّماءِ هو فوق الجميع، وما رَآهُ وسَمِعَهُ يشهدُ بهِ، وشهادتُهُ ليس أحدٌ يَقبلُهَا. ومَنْ قَبِلَ شَهادَتهُ فقد خَتَمَ أنَّ اللهَ صَادقٌ، لأنَّ الذي أرسلَهُ اللهُ يتكلَّمُ بكلام اللهِ.</a:t>
                      </a:r>
                      <a:r>
                        <a:rPr kumimoji="0" lang="ar-SA" sz="2800" b="0" i="0" u="none" strike="noStrike" cap="none" normalizeH="0" baseline="0">
                          <a:ln>
                            <a:noFill/>
                          </a:ln>
                          <a:solidFill>
                            <a:schemeClr val="bg1"/>
                          </a:solidFill>
                          <a:effectLst/>
                          <a:latin typeface="Arial" charset="0"/>
                          <a:cs typeface="Arial" charset="0"/>
                        </a:rPr>
                        <a:t> </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He who comes from heaven is above all. 32 And what He has seen and heard, that He testifies; and no one receives His testimony. 33 He who has received His testimony has certified that God is true. 34 For He whom God has sent speaks the words of God,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et il parle comme étant de la terre. Celui qui vient du ciel est au–dessus de tous,32  il rend témoignage de ce qu’il a vu et entendu, et personne ne reçoit son témoignage.33 Celui qui a reçu son témoignage a certifié que Dieu est vrai ; 34 car celui que Dieu a envoyé dit les paroles de Dieu, </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37258" name="Group 42"/>
          <p:cNvGraphicFramePr>
            <a:graphicFrameLocks noGrp="1"/>
          </p:cNvGraphicFramePr>
          <p:nvPr/>
        </p:nvGraphicFramePr>
        <p:xfrm>
          <a:off x="76200" y="76200"/>
          <a:ext cx="8991600" cy="6598032"/>
        </p:xfrm>
        <a:graphic>
          <a:graphicData uri="http://schemas.openxmlformats.org/drawingml/2006/table">
            <a:tbl>
              <a:tblPr/>
              <a:tblGrid>
                <a:gridCol w="4495800">
                  <a:extLst>
                    <a:ext uri="{9D8B030D-6E8A-4147-A177-3AD203B41FA5}">
                      <a16:colId xmlns:a16="http://schemas.microsoft.com/office/drawing/2014/main" val="20000"/>
                    </a:ext>
                  </a:extLst>
                </a:gridCol>
                <a:gridCol w="4495800">
                  <a:extLst>
                    <a:ext uri="{9D8B030D-6E8A-4147-A177-3AD203B41FA5}">
                      <a16:colId xmlns:a16="http://schemas.microsoft.com/office/drawing/2014/main" val="20001"/>
                    </a:ext>
                  </a:extLst>
                </a:gridCol>
              </a:tblGrid>
              <a:tr h="13716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لأنَّهُ ليسَ بكيلٍ يُعطِي اللهُ الرُّوحَ. الآبُ يُحِبُّ الابنَ وقد دَفعَ كُلَّ شيءٍ في يديهِ. ومَن يُؤمِنُ بالابنِ فلهُ حياةٌ أبديَّةٌ. </a:t>
                      </a:r>
                      <a:r>
                        <a:rPr kumimoji="0" lang="en-US" sz="3600" b="0" i="0" u="none" strike="noStrike" cap="none" normalizeH="0" baseline="0">
                          <a:ln>
                            <a:noFill/>
                          </a:ln>
                          <a:solidFill>
                            <a:srgbClr val="FF9900"/>
                          </a:solidFill>
                          <a:effectLst/>
                          <a:latin typeface="Arial" charset="0"/>
                          <a:cs typeface="Arial" charset="0"/>
                        </a:rPr>
                        <a:t>)</a:t>
                      </a:r>
                      <a:r>
                        <a:rPr kumimoji="0" lang="en-US" sz="3200" b="0" i="0" u="none" strike="noStrike" cap="none" normalizeH="0" baseline="0">
                          <a:ln>
                            <a:noFill/>
                          </a:ln>
                          <a:solidFill>
                            <a:srgbClr val="FF9900"/>
                          </a:solidFill>
                          <a:effectLst/>
                          <a:latin typeface="Arial" charset="0"/>
                          <a:cs typeface="Arial" charset="0"/>
                        </a:rPr>
                        <a:t> </a:t>
                      </a:r>
                      <a:r>
                        <a:rPr kumimoji="0" lang="ar-SA" sz="3200" b="0" i="0" u="none" strike="noStrike" cap="none" normalizeH="0" baseline="0">
                          <a:ln>
                            <a:noFill/>
                          </a:ln>
                          <a:solidFill>
                            <a:srgbClr val="FF9900"/>
                          </a:solidFill>
                          <a:effectLst/>
                          <a:latin typeface="Arial" charset="0"/>
                          <a:cs typeface="Arial" charset="0"/>
                        </a:rPr>
                        <a:t>والمجد للـه دائماً )</a:t>
                      </a:r>
                      <a:endParaRPr kumimoji="0" lang="en-US" sz="3200" b="0"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for God does not give the Spirit by measure. 35 The Father loves the Son, and has given all things into His hand. 36 He who believes in the Son has everlasting life; and he who does not believe the Son shall not see life, but the wrath of God abides on him.</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parce que Dieu donne l’Esprit sans mesure.35  Le Père aime le Fils et a tout remis dans sa main.</a:t>
                      </a:r>
                      <a:endParaRPr kumimoji="0" lang="ar-EG"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36 Celui qui croit au Fils a la vie éternelle ; celui qui ne se confie pas au Fils ne verra pas la vie, mais la colère de Dieu demeure sur lui.</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5396" name="Text Box 4"/>
          <p:cNvSpPr txBox="1">
            <a:spLocks noChangeArrowheads="1"/>
          </p:cNvSpPr>
          <p:nvPr/>
        </p:nvSpPr>
        <p:spPr bwMode="auto">
          <a:xfrm>
            <a:off x="900113" y="347663"/>
            <a:ext cx="7613650" cy="2289175"/>
          </a:xfrm>
          <a:prstGeom prst="rect">
            <a:avLst/>
          </a:prstGeom>
          <a:solidFill>
            <a:srgbClr val="FF0000"/>
          </a:solidFill>
          <a:ln w="9525">
            <a:noFill/>
            <a:miter lim="800000"/>
            <a:headEnd/>
            <a:tailEnd/>
          </a:ln>
          <a:effectLst/>
        </p:spPr>
        <p:txBody>
          <a:bodyPr>
            <a:spAutoFit/>
          </a:bodyPr>
          <a:lstStyle/>
          <a:p>
            <a:pPr algn="ctr">
              <a:spcBef>
                <a:spcPct val="50000"/>
              </a:spcBef>
            </a:pPr>
            <a:r>
              <a:rPr lang="en-CA" sz="3600">
                <a:solidFill>
                  <a:schemeClr val="bg1"/>
                </a:solidFill>
              </a:rPr>
              <a:t>Sermon &amp; Gospel Response</a:t>
            </a:r>
          </a:p>
          <a:p>
            <a:pPr algn="ctr" rtl="1">
              <a:spcBef>
                <a:spcPct val="50000"/>
              </a:spcBef>
            </a:pPr>
            <a:r>
              <a:rPr lang="ar-EG" sz="3600">
                <a:solidFill>
                  <a:schemeClr val="bg1"/>
                </a:solidFill>
              </a:rPr>
              <a:t> العظة و مرد الأنجيل</a:t>
            </a:r>
          </a:p>
          <a:p>
            <a:pPr algn="ctr">
              <a:spcBef>
                <a:spcPct val="50000"/>
              </a:spcBef>
            </a:pPr>
            <a:r>
              <a:rPr lang="fr-CA" sz="3600">
                <a:solidFill>
                  <a:schemeClr val="bg1"/>
                </a:solidFill>
              </a:rPr>
              <a:t>Sermon &amp; Réponse de L’évangile</a:t>
            </a:r>
          </a:p>
        </p:txBody>
      </p:sp>
      <p:pic>
        <p:nvPicPr>
          <p:cNvPr id="7" name="Picture 3" descr="pointing"/>
          <p:cNvPicPr>
            <a:picLocks noChangeAspect="1" noChangeArrowheads="1"/>
          </p:cNvPicPr>
          <p:nvPr/>
        </p:nvPicPr>
        <p:blipFill>
          <a:blip r:embed="rId2"/>
          <a:srcRect/>
          <a:stretch>
            <a:fillRect/>
          </a:stretch>
        </p:blipFill>
        <p:spPr bwMode="auto">
          <a:xfrm>
            <a:off x="1479572" y="4529138"/>
            <a:ext cx="1238250" cy="628650"/>
          </a:xfrm>
          <a:prstGeom prst="rect">
            <a:avLst/>
          </a:prstGeom>
          <a:noFill/>
          <a:ln w="9525">
            <a:noFill/>
            <a:miter lim="800000"/>
            <a:headEnd/>
            <a:tailEnd/>
          </a:ln>
        </p:spPr>
      </p:pic>
      <p:sp>
        <p:nvSpPr>
          <p:cNvPr id="8"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a:t>Continue to the Liturgy of the Believers</a:t>
            </a:r>
            <a:endParaRPr lang="fr-CA" sz="2800" b="1" dirty="0"/>
          </a:p>
          <a:p>
            <a:pPr algn="ctr">
              <a:lnSpc>
                <a:spcPct val="90000"/>
              </a:lnSpc>
            </a:pPr>
            <a:r>
              <a:rPr lang="ar-EG" sz="2800" b="1" dirty="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3353" name="Group 9"/>
          <p:cNvGraphicFramePr>
            <a:graphicFrameLocks noGrp="1"/>
          </p:cNvGraphicFramePr>
          <p:nvPr/>
        </p:nvGraphicFramePr>
        <p:xfrm>
          <a:off x="539750" y="1484313"/>
          <a:ext cx="8137525" cy="4114800"/>
        </p:xfrm>
        <a:graphic>
          <a:graphicData uri="http://schemas.openxmlformats.org/drawingml/2006/table">
            <a:tbl>
              <a:tblPr rtl="1"/>
              <a:tblGrid>
                <a:gridCol w="8137525">
                  <a:extLst>
                    <a:ext uri="{9D8B030D-6E8A-4147-A177-3AD203B41FA5}">
                      <a16:colId xmlns:a16="http://schemas.microsoft.com/office/drawing/2014/main" val="20000"/>
                    </a:ext>
                  </a:extLst>
                </a:gridCol>
              </a:tblGrid>
              <a:tr h="20875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Fourth Sunday of The Month of Tuba</a:t>
                      </a:r>
                      <a:endParaRPr kumimoji="0" lang="ar-EG" sz="4000" b="1" i="0" u="none" strike="noStrike" cap="none" normalizeH="0" baseline="0">
                        <a:ln>
                          <a:noFill/>
                        </a:ln>
                        <a:solidFill>
                          <a:srgbClr val="FF9900"/>
                        </a:solidFill>
                        <a:effectLst/>
                        <a:latin typeface="Arial" charset="0"/>
                        <a:cs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r>
                        <a:rPr kumimoji="0" lang="ar-KW" sz="4000" b="1" i="0" u="none" strike="noStrike" cap="none" normalizeH="0" baseline="0">
                          <a:ln>
                            <a:noFill/>
                          </a:ln>
                          <a:solidFill>
                            <a:srgbClr val="FF9900"/>
                          </a:solidFill>
                          <a:effectLst/>
                          <a:latin typeface="Arial" charset="0"/>
                          <a:cs typeface="Arial" charset="0"/>
                        </a:rPr>
                        <a:t>الأحد ا</a:t>
                      </a:r>
                      <a:r>
                        <a:rPr kumimoji="0" lang="ar-EG" sz="4000" b="1" i="0" u="none" strike="noStrike" cap="none" normalizeH="0" baseline="0">
                          <a:ln>
                            <a:noFill/>
                          </a:ln>
                          <a:solidFill>
                            <a:srgbClr val="FF9900"/>
                          </a:solidFill>
                          <a:effectLst/>
                          <a:latin typeface="Arial" charset="0"/>
                          <a:cs typeface="Arial" charset="0"/>
                        </a:rPr>
                        <a:t>لرابع </a:t>
                      </a:r>
                      <a:r>
                        <a:rPr kumimoji="0" lang="ar-KW" sz="4000" b="1" i="0" u="none" strike="noStrike" cap="none" normalizeH="0" baseline="0">
                          <a:ln>
                            <a:noFill/>
                          </a:ln>
                          <a:solidFill>
                            <a:srgbClr val="FF9900"/>
                          </a:solidFill>
                          <a:effectLst/>
                          <a:latin typeface="Arial" charset="0"/>
                          <a:cs typeface="Arial" charset="0"/>
                        </a:rPr>
                        <a:t>من</a:t>
                      </a:r>
                      <a:r>
                        <a:rPr kumimoji="0" lang="ar-EG" sz="4000" b="1" i="0" u="none" strike="noStrike" cap="none" normalizeH="0" baseline="0">
                          <a:ln>
                            <a:noFill/>
                          </a:ln>
                          <a:solidFill>
                            <a:srgbClr val="FF9900"/>
                          </a:solidFill>
                          <a:effectLst/>
                          <a:latin typeface="Arial" charset="0"/>
                          <a:cs typeface="Arial" charset="0"/>
                        </a:rPr>
                        <a:t> </a:t>
                      </a:r>
                      <a:r>
                        <a:rPr kumimoji="0" lang="ar-KW" sz="4000" b="1" i="0" u="none" strike="noStrike" cap="none" normalizeH="0" baseline="0">
                          <a:ln>
                            <a:noFill/>
                          </a:ln>
                          <a:solidFill>
                            <a:srgbClr val="FF9900"/>
                          </a:solidFill>
                          <a:effectLst/>
                          <a:latin typeface="Arial" charset="0"/>
                          <a:cs typeface="Arial" charset="0"/>
                        </a:rPr>
                        <a:t>شهر </a:t>
                      </a:r>
                      <a:r>
                        <a:rPr kumimoji="0" lang="ar-EG" sz="4000" b="1" i="0" u="none" strike="noStrike" cap="none" normalizeH="0" baseline="0">
                          <a:ln>
                            <a:noFill/>
                          </a:ln>
                          <a:solidFill>
                            <a:srgbClr val="FF9900"/>
                          </a:solidFill>
                          <a:effectLst/>
                          <a:latin typeface="Arial" charset="0"/>
                          <a:cs typeface="Arial" charset="0"/>
                        </a:rPr>
                        <a:t>طوبة</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ar-KW" sz="4000" b="1" i="0" u="none" strike="noStrike" cap="none" normalizeH="0" baseline="0">
                          <a:ln>
                            <a:noFill/>
                          </a:ln>
                          <a:solidFill>
                            <a:srgbClr val="FF9900"/>
                          </a:solidFill>
                          <a:effectLst/>
                          <a:latin typeface="Arial" charset="0"/>
                          <a:cs typeface="Arial" charset="0"/>
                        </a:rPr>
                        <a:t> </a:t>
                      </a:r>
                      <a:endParaRPr kumimoji="0" lang="en-CA" sz="4000" b="1" i="0" u="none" strike="noStrike" cap="none" normalizeH="0" baseline="0">
                        <a:ln>
                          <a:noFill/>
                        </a:ln>
                        <a:solidFill>
                          <a:srgbClr val="FF9900"/>
                        </a:solidFill>
                        <a:effectLst/>
                        <a:latin typeface="Arial" charset="0"/>
                        <a:cs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r>
                        <a:rPr kumimoji="0" lang="fr-CA" sz="4000" b="0" i="0" u="none" strike="noStrike" cap="none" normalizeH="0" baseline="0">
                          <a:ln>
                            <a:noFill/>
                          </a:ln>
                          <a:solidFill>
                            <a:srgbClr val="FF9900"/>
                          </a:solidFill>
                          <a:effectLst/>
                          <a:latin typeface="Arial" charset="0"/>
                          <a:cs typeface="Arial" charset="0"/>
                        </a:rPr>
                        <a:t>Quatrième dimanche du mois de </a:t>
                      </a:r>
                      <a:r>
                        <a:rPr kumimoji="0" lang="en-US" sz="4000" b="0" i="0" u="none" strike="noStrike" cap="none" normalizeH="0" baseline="0">
                          <a:ln>
                            <a:noFill/>
                          </a:ln>
                          <a:solidFill>
                            <a:srgbClr val="FF9900"/>
                          </a:solidFill>
                          <a:effectLst/>
                          <a:latin typeface="Arial" charset="0"/>
                          <a:cs typeface="Arial" charset="0"/>
                        </a:rPr>
                        <a:t>Tuba</a:t>
                      </a:r>
                      <a:endParaRPr kumimoji="0" lang="fr-CA" sz="4000" b="0" i="0" u="none" strike="noStrike" cap="none" normalizeH="0" baseline="0">
                        <a:ln>
                          <a:noFill/>
                        </a:ln>
                        <a:solidFill>
                          <a:srgbClr val="FF9900"/>
                        </a:solidFill>
                        <a:effectLst/>
                        <a:latin typeface="Arial" charset="0"/>
                        <a:cs typeface="Arial" charset="0"/>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spTree>
  </p:cSld>
  <p:clrMapOvr>
    <a:masterClrMapping/>
  </p:clrMapOvr>
</p:sld>
</file>

<file path=ppt/slides/slide1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4370"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a:r>
              <a:rPr lang="en-US" sz="4400" u="sng">
                <a:solidFill>
                  <a:srgbClr val="FF9933"/>
                </a:solidFill>
              </a:rPr>
              <a:t>Vespers Psalm and Gospel</a:t>
            </a:r>
          </a:p>
          <a:p>
            <a:pPr algn="ctr" rtl="1"/>
            <a:r>
              <a:rPr lang="ar-EG" sz="4400" u="sng">
                <a:solidFill>
                  <a:srgbClr val="FF9933"/>
                </a:solidFill>
              </a:rPr>
              <a:t>مزمور و أنجيل  عشية</a:t>
            </a:r>
          </a:p>
          <a:p>
            <a:pPr algn="ctr" rtl="1"/>
            <a:r>
              <a:rPr lang="fr-CA" sz="4400" u="sng">
                <a:solidFill>
                  <a:srgbClr val="FF9933"/>
                </a:solidFill>
              </a:rPr>
              <a:t>Psaume et Évangile du soir</a:t>
            </a:r>
          </a:p>
        </p:txBody>
      </p:sp>
      <p:pic>
        <p:nvPicPr>
          <p:cNvPr id="314371" name="Picture 3" descr="sunset cross"/>
          <p:cNvPicPr>
            <a:picLocks noChangeAspect="1" noChangeArrowheads="1"/>
          </p:cNvPicPr>
          <p:nvPr/>
        </p:nvPicPr>
        <p:blipFill>
          <a:blip r:embed="rId2"/>
          <a:srcRect/>
          <a:stretch>
            <a:fillRect/>
          </a:stretch>
        </p:blipFill>
        <p:spPr bwMode="auto">
          <a:xfrm>
            <a:off x="3108325" y="765175"/>
            <a:ext cx="3624263" cy="2324100"/>
          </a:xfrm>
          <a:prstGeom prst="rect">
            <a:avLst/>
          </a:prstGeom>
          <a:noFill/>
        </p:spPr>
      </p:pic>
    </p:spTree>
  </p:cSld>
  <p:clrMapOvr>
    <a:masterClrMapping/>
  </p:clrMapOvr>
</p:sld>
</file>

<file path=ppt/slides/slide1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52610" name="Group 34"/>
          <p:cNvGraphicFramePr>
            <a:graphicFrameLocks noGrp="1"/>
          </p:cNvGraphicFramePr>
          <p:nvPr/>
        </p:nvGraphicFramePr>
        <p:xfrm>
          <a:off x="0" y="76200"/>
          <a:ext cx="9144000" cy="6814440"/>
        </p:xfrm>
        <a:graphic>
          <a:graphicData uri="http://schemas.openxmlformats.org/drawingml/2006/table">
            <a:tbl>
              <a:tblPr/>
              <a:tblGrid>
                <a:gridCol w="4572000">
                  <a:extLst>
                    <a:ext uri="{9D8B030D-6E8A-4147-A177-3AD203B41FA5}">
                      <a16:colId xmlns:a16="http://schemas.microsoft.com/office/drawing/2014/main" val="20000"/>
                    </a:ext>
                  </a:extLst>
                </a:gridCol>
                <a:gridCol w="4572000">
                  <a:extLst>
                    <a:ext uri="{9D8B030D-6E8A-4147-A177-3AD203B41FA5}">
                      <a16:colId xmlns:a16="http://schemas.microsoft.com/office/drawing/2014/main" val="20001"/>
                    </a:ext>
                  </a:extLst>
                </a:gridCol>
              </a:tblGrid>
              <a:tr h="19050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sng" strike="noStrike" cap="none" normalizeH="0" baseline="0">
                          <a:ln>
                            <a:noFill/>
                          </a:ln>
                          <a:solidFill>
                            <a:srgbClr val="FF9900"/>
                          </a:solidFill>
                          <a:effectLst/>
                          <a:latin typeface="Arial" charset="0"/>
                          <a:cs typeface="Arial" charset="0"/>
                        </a:rPr>
                        <a:t>مزمور عشية </a:t>
                      </a:r>
                      <a:r>
                        <a:rPr kumimoji="0" lang="ar-SA" sz="3200" b="0" i="0" u="sng" strike="noStrike" cap="none" normalizeH="0" baseline="0">
                          <a:ln>
                            <a:noFill/>
                          </a:ln>
                          <a:solidFill>
                            <a:srgbClr val="FF9900"/>
                          </a:solidFill>
                          <a:effectLst/>
                          <a:latin typeface="Arial" charset="0"/>
                          <a:cs typeface="Arial" charset="0"/>
                        </a:rPr>
                        <a:t> (</a:t>
                      </a:r>
                      <a:r>
                        <a:rPr kumimoji="0" lang="fr-CA" sz="3200" b="0" i="0" u="sng" strike="noStrike" cap="none" normalizeH="0" baseline="0">
                          <a:ln>
                            <a:noFill/>
                          </a:ln>
                          <a:solidFill>
                            <a:srgbClr val="FF9900"/>
                          </a:solidFill>
                          <a:effectLst/>
                          <a:latin typeface="Arial" charset="0"/>
                          <a:cs typeface="Arial" charset="0"/>
                        </a:rPr>
                        <a:t>78:20, 23</a:t>
                      </a:r>
                      <a:r>
                        <a:rPr kumimoji="0" lang="ar-SA" sz="3200" b="0" i="0" u="sng" strike="noStrike" cap="none" normalizeH="0" baseline="0">
                          <a:ln>
                            <a:noFill/>
                          </a:ln>
                          <a:solidFill>
                            <a:srgbClr val="FF9900"/>
                          </a:solidFill>
                          <a:effectLst/>
                          <a:latin typeface="Arial" charset="0"/>
                          <a:cs typeface="Arial" charset="0"/>
                        </a:rPr>
                        <a:t>)</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لأنَّهُ ضَرَبَ الصَّخْرَةَ فانحدرت المِيَاه، وفَاَضَت الأَوْدِيَةُ مياهً. فَأَمَرَ السَّحَابَ مِنْ فَوْقُ وفَتَحَ أبَوابَ السَّماءِ. 		 هللويا.</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00"/>
                          </a:solidFill>
                          <a:effectLst/>
                          <a:latin typeface="Arial" charset="0"/>
                          <a:cs typeface="Arial" charset="0"/>
                        </a:rPr>
                        <a:t>Psalms 78:20, 23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20 Behold, He struck the rock, So that the waters gushed out, And the streams overflowed.</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23 Yet He had commanded the clouds above, And opened the</a:t>
                      </a:r>
                      <a:r>
                        <a:rPr kumimoji="0" lang="en-US" sz="2800" b="1" i="0" u="none" strike="noStrike" cap="none" normalizeH="0" baseline="0">
                          <a:ln>
                            <a:noFill/>
                          </a:ln>
                          <a:solidFill>
                            <a:schemeClr val="bg1"/>
                          </a:solidFill>
                          <a:effectLst/>
                          <a:latin typeface="Arial" charset="0"/>
                          <a:cs typeface="Arial" charset="0"/>
                        </a:rPr>
                        <a:t> </a:t>
                      </a:r>
                      <a:r>
                        <a:rPr kumimoji="0" lang="en-US" sz="2800" b="0" i="0" u="none" strike="noStrike" cap="none" normalizeH="0" baseline="0">
                          <a:ln>
                            <a:noFill/>
                          </a:ln>
                          <a:solidFill>
                            <a:schemeClr val="bg1"/>
                          </a:solidFill>
                          <a:effectLst/>
                          <a:latin typeface="Arial" charset="0"/>
                          <a:cs typeface="Arial" charset="0"/>
                        </a:rPr>
                        <a:t>doors of heaven,     Alleluia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200" b="0" i="0" u="sng" strike="noStrike" cap="none" normalizeH="0" baseline="0">
                          <a:ln>
                            <a:noFill/>
                          </a:ln>
                          <a:solidFill>
                            <a:srgbClr val="FF9900"/>
                          </a:solidFill>
                          <a:effectLst/>
                          <a:latin typeface="Arial" charset="0"/>
                          <a:cs typeface="Arial" charset="0"/>
                        </a:rPr>
                        <a:t>Psaumes 78:20, 23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20 Voici qu’il a frappé le rocher, des eaux ont afflué, Et des torrents se sont répandus ;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23 Il donna des ordres aux nuages d’en haut, Il ouvrit les portes du ciel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52611" name="Rectangle 35"/>
          <p:cNvSpPr>
            <a:spLocks noGrp="1" noChangeArrowheads="1"/>
          </p:cNvSpPr>
          <p:nvPr>
            <p:ph type="ctrTitle"/>
          </p:nvPr>
        </p:nvSpPr>
        <p:spPr/>
        <p:txBody>
          <a:bodyPr/>
          <a:lstStyle/>
          <a:p>
            <a:r>
              <a:rPr lang="en-US"/>
              <a:t>4pv</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54674" name="Group 50"/>
          <p:cNvGraphicFramePr>
            <a:graphicFrameLocks noGrp="1"/>
          </p:cNvGraphicFramePr>
          <p:nvPr/>
        </p:nvGraphicFramePr>
        <p:xfrm>
          <a:off x="0" y="0"/>
          <a:ext cx="9144000" cy="6553200"/>
        </p:xfrm>
        <a:graphic>
          <a:graphicData uri="http://schemas.openxmlformats.org/drawingml/2006/table">
            <a:tbl>
              <a:tblPr/>
              <a:tblGrid>
                <a:gridCol w="4343400">
                  <a:extLst>
                    <a:ext uri="{9D8B030D-6E8A-4147-A177-3AD203B41FA5}">
                      <a16:colId xmlns:a16="http://schemas.microsoft.com/office/drawing/2014/main" val="20000"/>
                    </a:ext>
                  </a:extLst>
                </a:gridCol>
                <a:gridCol w="4800600">
                  <a:extLst>
                    <a:ext uri="{9D8B030D-6E8A-4147-A177-3AD203B41FA5}">
                      <a16:colId xmlns:a16="http://schemas.microsoft.com/office/drawing/2014/main" val="20001"/>
                    </a:ext>
                  </a:extLst>
                </a:gridCol>
              </a:tblGrid>
              <a:tr h="19050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00"/>
                          </a:solidFill>
                          <a:effectLst/>
                          <a:latin typeface="Arial" charset="0"/>
                          <a:cs typeface="Arial" charset="0"/>
                        </a:rPr>
                        <a:t>يوحنا ( 5 : 31 ـ 46 )</a:t>
                      </a:r>
                      <a:r>
                        <a:rPr kumimoji="0" lang="ar-SA" sz="3600" b="1" i="0" u="sng" strike="noStrike" cap="none" normalizeH="0" baseline="0">
                          <a:ln>
                            <a:noFill/>
                          </a:ln>
                          <a:solidFill>
                            <a:schemeClr val="bg1"/>
                          </a:solidFill>
                          <a:effectLst/>
                          <a:latin typeface="Arial" charset="0"/>
                          <a:cs typeface="Arial" charset="0"/>
                        </a:rPr>
                        <a:t>  </a:t>
                      </a:r>
                      <a:endParaRPr kumimoji="0" lang="ar-SA" sz="3600" b="0" i="0" u="sng"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إنْ كُنتُ أشهدُ لنَفسي فَشَهادتِي ليستْ حقَّاً. الذي يَشهدُ لي هو آخرُ، وأنا أعلَمُ أنَّ شَهادَتهُ التي يَشهَدُها لي هيَ حقٌّ.</a:t>
                      </a:r>
                      <a:r>
                        <a:rPr kumimoji="0" lang="ar-SA" sz="36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John 5:31-46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31 If I bear witness of Myself, My witness is not true. 32 There is another who bears witness of Me, and I know that the witness which He witnesses of Me is true.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Jean 5:31-46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31 Si c’est moi qui rends témoignage de moi–même, mon témoignage n’est pas vrai. 32 C’est un autre qui rend témoignage de moi, et je sais que le témoignage qu’il rend de moi est vrai.</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54675" name="Rectangle 51"/>
          <p:cNvSpPr>
            <a:spLocks noGrp="1" noChangeArrowheads="1"/>
          </p:cNvSpPr>
          <p:nvPr>
            <p:ph type="ctrTitle"/>
          </p:nvPr>
        </p:nvSpPr>
        <p:spPr/>
        <p:txBody>
          <a:bodyPr/>
          <a:lstStyle/>
          <a:p>
            <a:r>
              <a:rPr lang="en-US"/>
              <a:t>4v</a:t>
            </a:r>
          </a:p>
        </p:txBody>
      </p:sp>
    </p:spTree>
  </p:cSld>
  <p:clrMapOvr>
    <a:masterClrMapping/>
  </p:clrMapOvr>
</p:sld>
</file>

<file path=ppt/slides/slide1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55688" name="Group 40"/>
          <p:cNvGraphicFramePr>
            <a:graphicFrameLocks noGrp="1"/>
          </p:cNvGraphicFramePr>
          <p:nvPr/>
        </p:nvGraphicFramePr>
        <p:xfrm>
          <a:off x="76200" y="76200"/>
          <a:ext cx="9067800" cy="6429504"/>
        </p:xfrm>
        <a:graphic>
          <a:graphicData uri="http://schemas.openxmlformats.org/drawingml/2006/table">
            <a:tbl>
              <a:tblPr/>
              <a:tblGrid>
                <a:gridCol w="4038600">
                  <a:extLst>
                    <a:ext uri="{9D8B030D-6E8A-4147-A177-3AD203B41FA5}">
                      <a16:colId xmlns:a16="http://schemas.microsoft.com/office/drawing/2014/main" val="20000"/>
                    </a:ext>
                  </a:extLst>
                </a:gridCol>
                <a:gridCol w="5029200">
                  <a:extLst>
                    <a:ext uri="{9D8B030D-6E8A-4147-A177-3AD203B41FA5}">
                      <a16:colId xmlns:a16="http://schemas.microsoft.com/office/drawing/2014/main" val="20001"/>
                    </a:ext>
                  </a:extLst>
                </a:gridCol>
              </a:tblGrid>
              <a:tr h="15240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أنتُمْ أرسلتُم إلى يوحنا فَشَهِدَ للحقِّ. وأنا لا أقبَلُ شهادةً مِن إنسانٍ، ولكنِّي أقولُ هذا لِتَخلُصُوا أنتُم. كان هو السِّراجَ المُوقدَ المُنيرَ، وأنتُم أردتُم أن تتهللوا بنُورهِ ساعَةً.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33 You have sent to John, and he has borne witness to the truth. 34 Yet I do not receive testimony from man, but I say these things that you may be saved. 35 He was the burning and shining lamp, and you were willing for a time to rejoice in his light.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33 Vous avez envoyé (des messagers) vers Jean, et il a rendu témoignage à la vérité.</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34 Pour moi, ce n’est pas d’un homme que je reçois le témoignage ; mais je dis ceci, afin que vous soyez sauvés. 35 Jean était la lampe qui brûle et qui brille, et vous avez voulu vous réjouir une heure à sa lumière.</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5542" name="Group 22"/>
          <p:cNvGraphicFramePr>
            <a:graphicFrameLocks noGrp="1"/>
          </p:cNvGraphicFramePr>
          <p:nvPr/>
        </p:nvGraphicFramePr>
        <p:xfrm>
          <a:off x="76200" y="76200"/>
          <a:ext cx="9067800" cy="6553200"/>
        </p:xfrm>
        <a:graphic>
          <a:graphicData uri="http://schemas.openxmlformats.org/drawingml/2006/table">
            <a:tbl>
              <a:tblPr/>
              <a:tblGrid>
                <a:gridCol w="4267200">
                  <a:extLst>
                    <a:ext uri="{9D8B030D-6E8A-4147-A177-3AD203B41FA5}">
                      <a16:colId xmlns:a16="http://schemas.microsoft.com/office/drawing/2014/main" val="20000"/>
                    </a:ext>
                  </a:extLst>
                </a:gridCol>
                <a:gridCol w="4800600">
                  <a:extLst>
                    <a:ext uri="{9D8B030D-6E8A-4147-A177-3AD203B41FA5}">
                      <a16:colId xmlns:a16="http://schemas.microsoft.com/office/drawing/2014/main" val="20001"/>
                    </a:ext>
                  </a:extLst>
                </a:gridCol>
              </a:tblGrid>
              <a:tr h="19050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وأمَّا أنا فلي شَهادةٌ أعظَمُ مِن يوحنَّا، لأنَّ الأعمالَ التي أعطاني الآبُ لأُكمِّلَهَا، هذه الأعمالُ بعيِنَها التي أنا أعمَلُهَا هيَ تَشهدُ لي أنَّ الآبَ قد أرسلنِي. والآبُ نفسهُ الذي أرسلني يَشهَدُ لي.</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36 But I have a greater witness than John's; for the works which the Father has given Me to finish--the very works that I do--bear witness of Me, that the Father has sent Me. 37 And the Father Himself, who sent Me, has testified of Me.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36 Moi, j’ai un témoignage plus grand que celui de Jean ; car les œuvres que le Père m’a donné d’accomplir, ces œuvres mêmes que je fais témoignent de moi que le Père m’a envoyé. 37 Et le Père qui m’a envoyé a lui–même rendu témoignage de moi.</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56712" name="Group 40"/>
          <p:cNvGraphicFramePr>
            <a:graphicFrameLocks noGrp="1"/>
          </p:cNvGraphicFramePr>
          <p:nvPr/>
        </p:nvGraphicFramePr>
        <p:xfrm>
          <a:off x="0" y="76200"/>
          <a:ext cx="9144000" cy="6344160"/>
        </p:xfrm>
        <a:graphic>
          <a:graphicData uri="http://schemas.openxmlformats.org/drawingml/2006/table">
            <a:tbl>
              <a:tblPr/>
              <a:tblGrid>
                <a:gridCol w="4495800">
                  <a:extLst>
                    <a:ext uri="{9D8B030D-6E8A-4147-A177-3AD203B41FA5}">
                      <a16:colId xmlns:a16="http://schemas.microsoft.com/office/drawing/2014/main" val="20000"/>
                    </a:ext>
                  </a:extLst>
                </a:gridCol>
                <a:gridCol w="4648200">
                  <a:extLst>
                    <a:ext uri="{9D8B030D-6E8A-4147-A177-3AD203B41FA5}">
                      <a16:colId xmlns:a16="http://schemas.microsoft.com/office/drawing/2014/main" val="20001"/>
                    </a:ext>
                  </a:extLst>
                </a:gridCol>
              </a:tblGrid>
              <a:tr h="14478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لم تَسمَعُوا صوتَهُ قطُّ، ولا رأيتم هيئَتَهُ، وليست كلمتهُ ثابتةً فيكُم، لأنَّ الذي أرسَلَهُ هوَ لستم أنتم تؤمنونَ بهِ. فتِّشوا الكتبَ التي تَظُنُّونَ أنَّ لكُم فيها حياةً أبديَّةً. وهيَ التي تَشهَدُ لي.</a:t>
                      </a:r>
                      <a:r>
                        <a:rPr kumimoji="0" lang="ar-SA" sz="2400" b="0" i="0" u="none" strike="noStrike" cap="none" normalizeH="0" baseline="0">
                          <a:ln>
                            <a:noFill/>
                          </a:ln>
                          <a:solidFill>
                            <a:schemeClr val="bg1"/>
                          </a:solidFill>
                          <a:effectLst/>
                          <a:latin typeface="Arial" charset="0"/>
                          <a:cs typeface="Arial" charset="0"/>
                        </a:rPr>
                        <a:t> </a:t>
                      </a:r>
                      <a:endParaRPr kumimoji="0" lang="en-US" sz="24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You have neither heard His voice at any time, nor seen His form. 38 But you do not have His word abiding in you, because whom He sent, Him you do not believe. 39 You search the Scriptures, for in them you think you have eternal life; and these are they which testify of Me.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Vous n’avez jamais entendu sa voix, ni vu sa face,38  et sa parole ne demeure pas en vous, puisque vous ne croyez pas à celui qu’il a envoyé. 39  Vous sondez les Écritures, parce que vous pensez avoir en elles la vie éternelle : ce sont elles qui rendent </a:t>
                      </a:r>
                      <a:r>
                        <a:rPr kumimoji="0" lang="fr-FR" sz="2700" b="0" i="0" u="none" strike="noStrike" cap="none" normalizeH="0" baseline="0">
                          <a:ln>
                            <a:noFill/>
                          </a:ln>
                          <a:solidFill>
                            <a:schemeClr val="bg1"/>
                          </a:solidFill>
                          <a:effectLst/>
                          <a:latin typeface="Arial" charset="0"/>
                          <a:cs typeface="Arial" charset="0"/>
                        </a:rPr>
                        <a:t>témoignage</a:t>
                      </a:r>
                      <a:r>
                        <a:rPr kumimoji="0" lang="fr-FR" sz="2800" b="0" i="0" u="none" strike="noStrike" cap="none" normalizeH="0" baseline="0">
                          <a:ln>
                            <a:noFill/>
                          </a:ln>
                          <a:solidFill>
                            <a:schemeClr val="bg1"/>
                          </a:solidFill>
                          <a:effectLst/>
                          <a:latin typeface="Arial" charset="0"/>
                          <a:cs typeface="Arial" charset="0"/>
                        </a:rPr>
                        <a:t> de moi.</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57730" name="Group 34"/>
          <p:cNvGraphicFramePr>
            <a:graphicFrameLocks noGrp="1"/>
          </p:cNvGraphicFramePr>
          <p:nvPr/>
        </p:nvGraphicFramePr>
        <p:xfrm>
          <a:off x="0" y="76200"/>
          <a:ext cx="9144000" cy="6856224"/>
        </p:xfrm>
        <a:graphic>
          <a:graphicData uri="http://schemas.openxmlformats.org/drawingml/2006/table">
            <a:tbl>
              <a:tblPr/>
              <a:tblGrid>
                <a:gridCol w="4419600">
                  <a:extLst>
                    <a:ext uri="{9D8B030D-6E8A-4147-A177-3AD203B41FA5}">
                      <a16:colId xmlns:a16="http://schemas.microsoft.com/office/drawing/2014/main" val="20000"/>
                    </a:ext>
                  </a:extLst>
                </a:gridCol>
                <a:gridCol w="4724400">
                  <a:extLst>
                    <a:ext uri="{9D8B030D-6E8A-4147-A177-3AD203B41FA5}">
                      <a16:colId xmlns:a16="http://schemas.microsoft.com/office/drawing/2014/main" val="20001"/>
                    </a:ext>
                  </a:extLst>
                </a:gridCol>
              </a:tblGrid>
              <a:tr h="14478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ولا تُريدونَ أن تَأتُوا إليَّ لتكونَ لكُم حياةٌ. مَجداً مِن النَّاسِ لستُ أقبَلُ، ولكنِّي قد عَرَفتكُم أنْ ليستْ لكُمْ محبَّةُ اللهِ في أنفُسِكُم. أنا قد أتيتُ بِاسم أبي ولَستُم تَقبلونَني. إن أتى آخرُ بِاسم نفسِهِ فذلكَ تقبلونَهُ.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40 But you are not willing to come to Me that you may have life. 41 I do not receive honor from men. 42 But I know you, that you do not have the love of God in you. 43 I have come in My Father's name, and you do not receive Me; if another comes in his own name, him you will receive.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40 Et vous ne voulez pas venir à moi pour avoir la vie !41 Je ne reçois pas de gloire des hommes…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42 Mais je vous connais : vous n’avez pas en vous l’amour de Dieu. 43 Je suis venu au nom de mon Père, et vous ne me recevez pas ; si un autre vient en son propre nom, vous le recevrez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60803" name="Group 35"/>
          <p:cNvGraphicFramePr>
            <a:graphicFrameLocks noGrp="1"/>
          </p:cNvGraphicFramePr>
          <p:nvPr/>
        </p:nvGraphicFramePr>
        <p:xfrm>
          <a:off x="152400" y="152400"/>
          <a:ext cx="8991600" cy="6172200"/>
        </p:xfrm>
        <a:graphic>
          <a:graphicData uri="http://schemas.openxmlformats.org/drawingml/2006/table">
            <a:tbl>
              <a:tblPr/>
              <a:tblGrid>
                <a:gridCol w="4343400">
                  <a:extLst>
                    <a:ext uri="{9D8B030D-6E8A-4147-A177-3AD203B41FA5}">
                      <a16:colId xmlns:a16="http://schemas.microsoft.com/office/drawing/2014/main" val="20000"/>
                    </a:ext>
                  </a:extLst>
                </a:gridCol>
                <a:gridCol w="4648200">
                  <a:extLst>
                    <a:ext uri="{9D8B030D-6E8A-4147-A177-3AD203B41FA5}">
                      <a16:colId xmlns:a16="http://schemas.microsoft.com/office/drawing/2014/main" val="20001"/>
                    </a:ext>
                  </a:extLst>
                </a:gridCol>
              </a:tblGrid>
              <a:tr h="15240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كيفَ تقدرونَ أن تُؤمُنوا وأنتُم تَقبَـلُونَ المجد بعضُكُم مِن بعضٍ؟ والمجدُ الذي من الإلهِ الواحدِ وحدهُ لستُم تَطلُبونَهُ؟.</a:t>
                      </a:r>
                      <a:r>
                        <a:rPr kumimoji="0" lang="ar-SA" sz="36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44 How can you believe, who receive honor from one another, and do not seek the honor that comes from the only God? </a:t>
                      </a:r>
                      <a:endParaRPr kumimoji="0" lang="en-US"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44 Comment pouvez–vous croire, vous qui recevez de la gloire les uns des autres, et qui ne cherchez pas la gloire qui vient de Dieu seul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6570" name="Group 26"/>
          <p:cNvGraphicFramePr>
            <a:graphicFrameLocks noGrp="1"/>
          </p:cNvGraphicFramePr>
          <p:nvPr/>
        </p:nvGraphicFramePr>
        <p:xfrm>
          <a:off x="0" y="76200"/>
          <a:ext cx="9144000" cy="5851272"/>
        </p:xfrm>
        <a:graphic>
          <a:graphicData uri="http://schemas.openxmlformats.org/drawingml/2006/table">
            <a:tbl>
              <a:tblPr/>
              <a:tblGrid>
                <a:gridCol w="4114800">
                  <a:extLst>
                    <a:ext uri="{9D8B030D-6E8A-4147-A177-3AD203B41FA5}">
                      <a16:colId xmlns:a16="http://schemas.microsoft.com/office/drawing/2014/main" val="20000"/>
                    </a:ext>
                  </a:extLst>
                </a:gridCol>
                <a:gridCol w="5029200">
                  <a:extLst>
                    <a:ext uri="{9D8B030D-6E8A-4147-A177-3AD203B41FA5}">
                      <a16:colId xmlns:a16="http://schemas.microsoft.com/office/drawing/2014/main" val="20001"/>
                    </a:ext>
                  </a:extLst>
                </a:gridCol>
              </a:tblGrid>
              <a:tr h="19050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 تظنُّوا أنِّي أشكُوكُم عند الآبِ. يوجدُ الذي يشكُوكُم وهو موسى، الذي أنتم جعلتم فيه رَجاؤكُم. لأنَّكُم لو كُنتُم تُصَدِّقونَ موسى لكُنتُم تُصدِّقونَني، لأنَّ ذاكَ كَتَبَ عَنِّي</a:t>
                      </a:r>
                      <a:r>
                        <a:rPr kumimoji="0" lang="ar-SA" sz="2800" b="0" i="0" u="none" strike="noStrike" cap="none" normalizeH="0" baseline="0">
                          <a:ln>
                            <a:noFill/>
                          </a:ln>
                          <a:solidFill>
                            <a:schemeClr val="bg1"/>
                          </a:solidFill>
                          <a:effectLst/>
                          <a:latin typeface="Arial" charset="0"/>
                          <a:cs typeface="Arial" charset="0"/>
                        </a:rPr>
                        <a:t>.</a:t>
                      </a:r>
                      <a:r>
                        <a:rPr kumimoji="0" lang="en-US" sz="2800" b="0" i="0" u="none" strike="noStrike" cap="none" normalizeH="0" baseline="0">
                          <a:ln>
                            <a:noFill/>
                          </a:ln>
                          <a:solidFill>
                            <a:srgbClr val="FF9900"/>
                          </a:solidFill>
                          <a:effectLst/>
                          <a:latin typeface="Arial" charset="0"/>
                          <a:cs typeface="Arial" charset="0"/>
                        </a:rPr>
                        <a:t>) </a:t>
                      </a:r>
                      <a:r>
                        <a:rPr kumimoji="0" lang="ar-SA" sz="2800" b="0" i="0" u="none" strike="noStrike" cap="none" normalizeH="0" baseline="0">
                          <a:ln>
                            <a:noFill/>
                          </a:ln>
                          <a:solidFill>
                            <a:srgbClr val="FF9900"/>
                          </a:solidFill>
                          <a:effectLst/>
                          <a:latin typeface="Arial" charset="0"/>
                          <a:cs typeface="Arial" charset="0"/>
                        </a:rPr>
                        <a:t> والمجد للـه دائماً )</a:t>
                      </a:r>
                      <a:endParaRPr kumimoji="0" lang="en-US" sz="2800" b="0"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3886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45 Do not think that I shall accuse you to the Father; there is one who accuses you--Moses, in whom you trust. 46 For if you believed Moses, you would believe Me; for he wrote about Me. </a:t>
                      </a:r>
                      <a:r>
                        <a:rPr kumimoji="0" lang="en-US" sz="2400" b="1" i="0" u="none" strike="noStrike" cap="none" normalizeH="0" baseline="0">
                          <a:ln>
                            <a:noFill/>
                          </a:ln>
                          <a:solidFill>
                            <a:srgbClr val="FF9900"/>
                          </a:solidFill>
                          <a:effectLst/>
                          <a:latin typeface="Arial" charset="0"/>
                          <a:cs typeface="Arial" charset="0"/>
                        </a:rPr>
                        <a:t>(Glory be to God forever.)</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45 Ne pensez pas que moi, je vous accuserai devant le Père. Celui qui vous accuse, c’est Moïse, en qui vous avez mis votre espérance. 46 Car, si vous croyiez Moïse, vous me croiriez aussi, parce qu’il a écrit à mon sujet.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6"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a:solidFill>
                  <a:schemeClr val="bg1"/>
                </a:solidFill>
              </a:rPr>
              <a:t>Continue to Raising of Incense</a:t>
            </a:r>
          </a:p>
          <a:p>
            <a:pPr algn="ctr"/>
            <a:r>
              <a:rPr lang="ar-EG">
                <a:solidFill>
                  <a:schemeClr val="bg1"/>
                </a:solidFill>
              </a:rPr>
              <a:t>تكملة رفع بخور</a:t>
            </a:r>
            <a:endParaRPr lang="en-CA">
              <a:solidFill>
                <a:schemeClr val="bg1"/>
              </a:solidFill>
            </a:endParaRPr>
          </a:p>
        </p:txBody>
      </p:sp>
    </p:spTree>
  </p:cSld>
  <p:clrMapOvr>
    <a:masterClrMapping/>
  </p:clrMapOvr>
</p:sld>
</file>

<file path=ppt/slides/slide1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6418"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a:r>
              <a:rPr lang="en-US" sz="4400" u="sng">
                <a:solidFill>
                  <a:srgbClr val="FF9933"/>
                </a:solidFill>
              </a:rPr>
              <a:t>Matins Psalm and Gospel</a:t>
            </a:r>
          </a:p>
          <a:p>
            <a:pPr algn="ctr" rtl="1"/>
            <a:r>
              <a:rPr lang="ar-EG" sz="4400" u="sng">
                <a:solidFill>
                  <a:srgbClr val="FF9933"/>
                </a:solidFill>
              </a:rPr>
              <a:t>مزمور و أنجيل  باكر</a:t>
            </a:r>
          </a:p>
          <a:p>
            <a:pPr algn="ctr" rtl="1"/>
            <a:r>
              <a:rPr lang="fr-CA" sz="4400" u="sng">
                <a:solidFill>
                  <a:srgbClr val="FF9933"/>
                </a:solidFill>
              </a:rPr>
              <a:t>Psaume et Évangile du Matin</a:t>
            </a:r>
          </a:p>
        </p:txBody>
      </p:sp>
      <p:pic>
        <p:nvPicPr>
          <p:cNvPr id="316419" name="Picture 3" descr="sun_cross"/>
          <p:cNvPicPr>
            <a:picLocks noChangeAspect="1" noChangeArrowheads="1"/>
          </p:cNvPicPr>
          <p:nvPr/>
        </p:nvPicPr>
        <p:blipFill>
          <a:blip r:embed="rId2"/>
          <a:srcRect/>
          <a:stretch>
            <a:fillRect/>
          </a:stretch>
        </p:blipFill>
        <p:spPr bwMode="auto">
          <a:xfrm>
            <a:off x="3352800" y="854075"/>
            <a:ext cx="2803525" cy="2430463"/>
          </a:xfrm>
          <a:prstGeom prst="rect">
            <a:avLst/>
          </a:prstGeom>
          <a:noFill/>
        </p:spPr>
      </p:pic>
    </p:spTree>
  </p:cSld>
  <p:clrMapOvr>
    <a:masterClrMapping/>
  </p:clrMapOvr>
</p:sld>
</file>

<file path=ppt/slides/slide1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62846" name="Group 30"/>
          <p:cNvGraphicFramePr>
            <a:graphicFrameLocks noGrp="1"/>
          </p:cNvGraphicFramePr>
          <p:nvPr/>
        </p:nvGraphicFramePr>
        <p:xfrm>
          <a:off x="0" y="76200"/>
          <a:ext cx="9144000" cy="6582792"/>
        </p:xfrm>
        <a:graphic>
          <a:graphicData uri="http://schemas.openxmlformats.org/drawingml/2006/table">
            <a:tbl>
              <a:tblPr/>
              <a:tblGrid>
                <a:gridCol w="4572000">
                  <a:extLst>
                    <a:ext uri="{9D8B030D-6E8A-4147-A177-3AD203B41FA5}">
                      <a16:colId xmlns:a16="http://schemas.microsoft.com/office/drawing/2014/main" val="20000"/>
                    </a:ext>
                  </a:extLst>
                </a:gridCol>
                <a:gridCol w="4572000">
                  <a:extLst>
                    <a:ext uri="{9D8B030D-6E8A-4147-A177-3AD203B41FA5}">
                      <a16:colId xmlns:a16="http://schemas.microsoft.com/office/drawing/2014/main" val="20001"/>
                    </a:ext>
                  </a:extLst>
                </a:gridCol>
              </a:tblGrid>
              <a:tr h="19050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sng" strike="noStrike" cap="none" normalizeH="0" baseline="0">
                          <a:ln>
                            <a:noFill/>
                          </a:ln>
                          <a:solidFill>
                            <a:srgbClr val="FF9900"/>
                          </a:solidFill>
                          <a:effectLst/>
                          <a:latin typeface="Arial" charset="0"/>
                          <a:cs typeface="Arial" charset="0"/>
                        </a:rPr>
                        <a:t>مزمور باكر</a:t>
                      </a:r>
                      <a:r>
                        <a:rPr kumimoji="0" lang="ar-SA" sz="3200" b="0" i="0" u="sng" strike="noStrike" cap="none" normalizeH="0" baseline="0">
                          <a:ln>
                            <a:noFill/>
                          </a:ln>
                          <a:solidFill>
                            <a:srgbClr val="FF9900"/>
                          </a:solidFill>
                          <a:effectLst/>
                          <a:latin typeface="Arial" charset="0"/>
                          <a:cs typeface="Arial" charset="0"/>
                        </a:rPr>
                        <a:t>( 79 : 7 ، 16 )</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يارَّبُّ إلهَ القواتِ أَرْجِعْنَا وليُنِرْ وجْهُكَ عَلينا فَنَخلُصَ. فَلاَ نَرْتَدَّ عَنْكَ، أَحْيِنَا فَنَدْعُوَ بِاسْمِكَ.</a:t>
                      </a:r>
                      <a:r>
                        <a:rPr kumimoji="0" lang="ar-SA" sz="36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		 هللويا.</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00"/>
                          </a:solidFill>
                          <a:effectLst/>
                          <a:latin typeface="Arial" charset="0"/>
                          <a:cs typeface="Arial" charset="0"/>
                        </a:rPr>
                        <a:t>Psalms 80:7, 18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Restore us, O God of hosts; Cause Your face to shine, And we shall be saved!.</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18 Then we will not turn back from You; Revive us, and we will call upon Your name.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200" b="0" i="0" u="sng" strike="noStrike" cap="none" normalizeH="0" baseline="0">
                          <a:ln>
                            <a:noFill/>
                          </a:ln>
                          <a:solidFill>
                            <a:srgbClr val="FF9900"/>
                          </a:solidFill>
                          <a:effectLst/>
                          <a:latin typeface="Arial" charset="0"/>
                          <a:cs typeface="Arial" charset="0"/>
                        </a:rPr>
                        <a:t>Psaumes 80:7, 18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Dieu des armées, fais nous revenir ! Fais briller ta face, et nous serons sauvés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Nous ne nous écarterons plus de toi. Fais nous revivre, et nous invoquerons ton nom. </a:t>
                      </a:r>
                      <a:r>
                        <a:rPr kumimoji="0" lang="en-US" sz="2800" b="0" i="0" u="none" strike="noStrike" cap="none" normalizeH="0" baseline="0">
                          <a:ln>
                            <a:noFill/>
                          </a:ln>
                          <a:solidFill>
                            <a:schemeClr val="bg1"/>
                          </a:solidFill>
                          <a:effectLst/>
                          <a:latin typeface="Arial" charset="0"/>
                          <a:cs typeface="Arial" charset="0"/>
                        </a:rPr>
                        <a:t>Alleluia</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62847" name="Rectangle 31"/>
          <p:cNvSpPr>
            <a:spLocks noGrp="1" noChangeArrowheads="1"/>
          </p:cNvSpPr>
          <p:nvPr>
            <p:ph type="ctrTitle"/>
          </p:nvPr>
        </p:nvSpPr>
        <p:spPr/>
        <p:txBody>
          <a:bodyPr/>
          <a:lstStyle/>
          <a:p>
            <a:r>
              <a:rPr lang="en-US" sz="1000"/>
              <a:t>4pm</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64901" name="Group 37"/>
          <p:cNvGraphicFramePr>
            <a:graphicFrameLocks noGrp="1"/>
          </p:cNvGraphicFramePr>
          <p:nvPr/>
        </p:nvGraphicFramePr>
        <p:xfrm>
          <a:off x="0" y="0"/>
          <a:ext cx="9144000" cy="6629400"/>
        </p:xfrm>
        <a:graphic>
          <a:graphicData uri="http://schemas.openxmlformats.org/drawingml/2006/table">
            <a:tbl>
              <a:tblPr/>
              <a:tblGrid>
                <a:gridCol w="4572000">
                  <a:extLst>
                    <a:ext uri="{9D8B030D-6E8A-4147-A177-3AD203B41FA5}">
                      <a16:colId xmlns:a16="http://schemas.microsoft.com/office/drawing/2014/main" val="20000"/>
                    </a:ext>
                  </a:extLst>
                </a:gridCol>
                <a:gridCol w="4572000">
                  <a:extLst>
                    <a:ext uri="{9D8B030D-6E8A-4147-A177-3AD203B41FA5}">
                      <a16:colId xmlns:a16="http://schemas.microsoft.com/office/drawing/2014/main" val="20001"/>
                    </a:ext>
                  </a:extLst>
                </a:gridCol>
              </a:tblGrid>
              <a:tr h="19812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00"/>
                          </a:solidFill>
                          <a:effectLst/>
                          <a:latin typeface="Arial" charset="0"/>
                          <a:cs typeface="Arial" charset="0"/>
                        </a:rPr>
                        <a:t>يوحنا ( 6 : 47 ـ 58 )</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الحقَّ الحقَّ أقولُ لكُم: أنَّ مَنْ يُؤمِنُ بي فلَهُ حياةٌ أبديَّةٌ. أنا هو خُبزُ الحياةِ. آبَاؤُكُم أكَلُوا المَنَّ في البرِّيَّةِ ومَاتُوا.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John 6:47-58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47 Most assuredly, I say to you, he who believes in Me has everlasting life. 48 I am the bread of life. 49 Your fathers ate the manna in the wilderness, and are dead.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Jean 6:47-58</a:t>
                      </a:r>
                      <a:endParaRPr kumimoji="0" lang="ar-EG" sz="2800" b="0" i="0" u="sng" strike="noStrike" cap="none" normalizeH="0" baseline="0">
                        <a:ln>
                          <a:noFill/>
                        </a:ln>
                        <a:solidFill>
                          <a:srgbClr val="FF9900"/>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47 En vérité, en vérité, je vous le dis, celui qui croit a la vie éternelle.48  Moi, je suis le pain de vie.49  Vos pères ont mangé la manne dans le désert, et ils sont morts.</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64902" name="Rectangle 38"/>
          <p:cNvSpPr>
            <a:spLocks noGrp="1" noChangeArrowheads="1"/>
          </p:cNvSpPr>
          <p:nvPr>
            <p:ph type="ctrTitle"/>
          </p:nvPr>
        </p:nvSpPr>
        <p:spPr/>
        <p:txBody>
          <a:bodyPr/>
          <a:lstStyle/>
          <a:p>
            <a:r>
              <a:rPr lang="en-US"/>
              <a:t>4m</a:t>
            </a:r>
          </a:p>
        </p:txBody>
      </p:sp>
    </p:spTree>
  </p:cSld>
  <p:clrMapOvr>
    <a:masterClrMapping/>
  </p:clrMapOvr>
</p:sld>
</file>

<file path=ppt/slides/slide1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7461" name="Group 21"/>
          <p:cNvGraphicFramePr>
            <a:graphicFrameLocks noGrp="1"/>
          </p:cNvGraphicFramePr>
          <p:nvPr/>
        </p:nvGraphicFramePr>
        <p:xfrm>
          <a:off x="152400" y="152400"/>
          <a:ext cx="8991600" cy="6477000"/>
        </p:xfrm>
        <a:graphic>
          <a:graphicData uri="http://schemas.openxmlformats.org/drawingml/2006/table">
            <a:tbl>
              <a:tblPr/>
              <a:tblGrid>
                <a:gridCol w="4495800">
                  <a:extLst>
                    <a:ext uri="{9D8B030D-6E8A-4147-A177-3AD203B41FA5}">
                      <a16:colId xmlns:a16="http://schemas.microsoft.com/office/drawing/2014/main" val="20000"/>
                    </a:ext>
                  </a:extLst>
                </a:gridCol>
                <a:gridCol w="4495800">
                  <a:extLst>
                    <a:ext uri="{9D8B030D-6E8A-4147-A177-3AD203B41FA5}">
                      <a16:colId xmlns:a16="http://schemas.microsoft.com/office/drawing/2014/main" val="20001"/>
                    </a:ext>
                  </a:extLst>
                </a:gridCol>
              </a:tblGrid>
              <a:tr h="18288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هذا هو الخُبْزُ النَّازِلُ مِنَ السَّماءِ، لِكَيْ يَأكُلَ مِنهُ الإنسانُ ولا يَمُوتَ. أنا هو الخُبْزُ الحَيُّ الذي نَزَلَ مِنَ السَّماءِ. إنْ أَكَلَ أحَدٌ مِنْ هذا الخُبْزِ يَحْيَا إلى الأبَدِ.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50 This is the bread which comes down from heaven, that one may eat of it and not die. 51 I am the living bread which came down from heaven. If anyone eats of this bread, he will live forever;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50 C’est ici le pain qui descend du ciel, afin que celui qui en mange ne meure pas. 51 Moi, je suis le pain vivant descendu du ciel. Si quelqu’un mange de ce pain, il vivra éternellement,</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65920" name="Group 32"/>
          <p:cNvGraphicFramePr>
            <a:graphicFrameLocks noGrp="1"/>
          </p:cNvGraphicFramePr>
          <p:nvPr/>
        </p:nvGraphicFramePr>
        <p:xfrm>
          <a:off x="0" y="76200"/>
          <a:ext cx="9067800" cy="6477000"/>
        </p:xfrm>
        <a:graphic>
          <a:graphicData uri="http://schemas.openxmlformats.org/drawingml/2006/table">
            <a:tbl>
              <a:tblPr/>
              <a:tblGrid>
                <a:gridCol w="4724400">
                  <a:extLst>
                    <a:ext uri="{9D8B030D-6E8A-4147-A177-3AD203B41FA5}">
                      <a16:colId xmlns:a16="http://schemas.microsoft.com/office/drawing/2014/main" val="20000"/>
                    </a:ext>
                  </a:extLst>
                </a:gridCol>
                <a:gridCol w="4343400">
                  <a:extLst>
                    <a:ext uri="{9D8B030D-6E8A-4147-A177-3AD203B41FA5}">
                      <a16:colId xmlns:a16="http://schemas.microsoft.com/office/drawing/2014/main" val="20001"/>
                    </a:ext>
                  </a:extLst>
                </a:gridCol>
              </a:tblGrid>
              <a:tr h="18288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والخُبزُ الذي أنا أُعطِيه هو جَسَدِي الذي أبْذِلُهُ مِنْ أجلِ حَياةِ العَالمِ. فخاصَمَ اليَهُودُ بَعضهُم بَعضاً قائلينَ: " كَيفَ يَقدِرُ هذا أنْ يُعطِينا جَسَدهُ لِنَأكُلَهُ؟ ".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and the bread that I shall give is My flesh, which I shall give for the life of the world. 52 The Jews therefore quarreled among themselves, saying, How can this Man give us His flesh to eat?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et le pain que je donnerai, c’est ma chair pour la vie du monde.52  Les Juifs se querellaient entre eux et disaient : Comment celui–ci peut–il nous donner sa chair à manger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66951" name="Group 39"/>
          <p:cNvGraphicFramePr>
            <a:graphicFrameLocks noGrp="1"/>
          </p:cNvGraphicFramePr>
          <p:nvPr/>
        </p:nvGraphicFramePr>
        <p:xfrm>
          <a:off x="0" y="76200"/>
          <a:ext cx="9144000" cy="6204840"/>
        </p:xfrm>
        <a:graphic>
          <a:graphicData uri="http://schemas.openxmlformats.org/drawingml/2006/table">
            <a:tbl>
              <a:tblPr/>
              <a:tblGrid>
                <a:gridCol w="4343400">
                  <a:extLst>
                    <a:ext uri="{9D8B030D-6E8A-4147-A177-3AD203B41FA5}">
                      <a16:colId xmlns:a16="http://schemas.microsoft.com/office/drawing/2014/main" val="20000"/>
                    </a:ext>
                  </a:extLst>
                </a:gridCol>
                <a:gridCol w="4800600">
                  <a:extLst>
                    <a:ext uri="{9D8B030D-6E8A-4147-A177-3AD203B41FA5}">
                      <a16:colId xmlns:a16="http://schemas.microsoft.com/office/drawing/2014/main" val="20001"/>
                    </a:ext>
                  </a:extLst>
                </a:gridCol>
              </a:tblGrid>
              <a:tr h="15240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فقالَ لهُم يَسُوعُ: " الحَقَّ الحَقَّ أقُولُ لَكُم: إنْ لَمْ تَأكُلُوا جَسَدَ ابنِ الإنسانِ وتَشرَبوا دَمَهُ فليسَ لكُم حياةٌ فيكُم. مَن يأكُلُ جَسدِي ويشرَبُ دَمي فلهُ حياةٌ أبَديَّةٌ، وأنا أُقيمُهُ في اليوم الأخيرِ، </a:t>
                      </a:r>
                      <a:endParaRPr kumimoji="0" lang="en-US" sz="2800" b="0"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53 Then Jesus said to them, Most assuredly, I say to you, unless you eat the flesh of the Son of Man and drink His blood, you have no life in you. 54 Whoever eats My flesh and drinks My blood has eternal life, and I will raise him up at the last day.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53 Jésus leur dit : En vérité, en vérité, je vous le dis, si vous ne mangez la chair du Fils de l’homme et si vous ne buvez son sang, vous n’avez pas la vie en vous. 54 Celui qui mange ma chair et qui boit mon sang a la vie éternelle, et je le ressusciterai au dernier jour.</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7595" name="Group 27"/>
          <p:cNvGraphicFramePr>
            <a:graphicFrameLocks noGrp="1"/>
          </p:cNvGraphicFramePr>
          <p:nvPr/>
        </p:nvGraphicFramePr>
        <p:xfrm>
          <a:off x="76200" y="76200"/>
          <a:ext cx="8991600" cy="6387720"/>
        </p:xfrm>
        <a:graphic>
          <a:graphicData uri="http://schemas.openxmlformats.org/drawingml/2006/table">
            <a:tbl>
              <a:tblPr/>
              <a:tblGrid>
                <a:gridCol w="4267200">
                  <a:extLst>
                    <a:ext uri="{9D8B030D-6E8A-4147-A177-3AD203B41FA5}">
                      <a16:colId xmlns:a16="http://schemas.microsoft.com/office/drawing/2014/main" val="20000"/>
                    </a:ext>
                  </a:extLst>
                </a:gridCol>
                <a:gridCol w="4724400">
                  <a:extLst>
                    <a:ext uri="{9D8B030D-6E8A-4147-A177-3AD203B41FA5}">
                      <a16:colId xmlns:a16="http://schemas.microsoft.com/office/drawing/2014/main" val="20001"/>
                    </a:ext>
                  </a:extLst>
                </a:gridCol>
              </a:tblGrid>
              <a:tr h="16002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لأنَّ جسَدي مأكلٌ حقيقيٌّ ودَمِي مَشربٌ حقيقيٌّ. مَن يَأكُلْ جسدي ويشربْ دَمي يَثبُتْ فيَّ وأنا فيهِ. كما أرسَلَني الآبُ الحيُّ، وأنا أيضاً حيٌّ بالآبِ، فَمَنْ يَأكُلني فهو يَحيا بي.</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55 For My flesh is food indeed, and My blood is drink indeed. 56 He who eats My flesh and drinks My blood abides in Me, and I in him. 57 As the living Father sent Me, and I live because of the Father, so he who feeds on Me will live because of Me.</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55 Car ma chair est vraiment une nourriture et mon sang est vraiment un breuvage. 56  Celui qui mange ma chair et boit mon sang demeure en moi, et moi en lui. 57 Comme le Père qui est vivant m’a envoyé, et que je vis par le Père, ainsi celui qui me mange vivra par moi.</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73112" name="Group 56"/>
          <p:cNvGraphicFramePr>
            <a:graphicFrameLocks noGrp="1"/>
          </p:cNvGraphicFramePr>
          <p:nvPr/>
        </p:nvGraphicFramePr>
        <p:xfrm>
          <a:off x="0" y="152400"/>
          <a:ext cx="9067800" cy="5067936"/>
        </p:xfrm>
        <a:graphic>
          <a:graphicData uri="http://schemas.openxmlformats.org/drawingml/2006/table">
            <a:tbl>
              <a:tblPr/>
              <a:tblGrid>
                <a:gridCol w="4572000">
                  <a:extLst>
                    <a:ext uri="{9D8B030D-6E8A-4147-A177-3AD203B41FA5}">
                      <a16:colId xmlns:a16="http://schemas.microsoft.com/office/drawing/2014/main" val="20000"/>
                    </a:ext>
                  </a:extLst>
                </a:gridCol>
                <a:gridCol w="4495800">
                  <a:extLst>
                    <a:ext uri="{9D8B030D-6E8A-4147-A177-3AD203B41FA5}">
                      <a16:colId xmlns:a16="http://schemas.microsoft.com/office/drawing/2014/main" val="20001"/>
                    </a:ext>
                  </a:extLst>
                </a:gridCol>
              </a:tblGrid>
              <a:tr h="16002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هذا هو الخبزُ الذي نَزَلَ مِنَ السَّماءِ. ليسَ كمَا أكلَ آباؤُكُمُ المَنَّ في البرِّيةِ وماتوا. مَنْ يَأكُلْ هذا الخُبزَ فإنَّهُ يَحيا إلى الأبدِ".</a:t>
                      </a:r>
                      <a:r>
                        <a:rPr kumimoji="0" lang="ar-EG" sz="3600" b="0" i="0" u="none" strike="noStrike" cap="none" normalizeH="0" baseline="0">
                          <a:ln>
                            <a:noFill/>
                          </a:ln>
                          <a:solidFill>
                            <a:schemeClr val="bg1"/>
                          </a:solidFill>
                          <a:effectLst/>
                          <a:latin typeface="Arial" charset="0"/>
                          <a:cs typeface="Arial" charset="0"/>
                        </a:rPr>
                        <a:t> </a:t>
                      </a:r>
                      <a:endParaRPr kumimoji="0" lang="en-CA" sz="36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en-US" sz="3200" b="0" i="0" u="none" strike="noStrike" cap="none" normalizeH="0" baseline="0">
                          <a:ln>
                            <a:noFill/>
                          </a:ln>
                          <a:solidFill>
                            <a:srgbClr val="FF9900"/>
                          </a:solidFill>
                          <a:effectLst/>
                          <a:latin typeface="Arial" charset="0"/>
                          <a:cs typeface="Arial" charset="0"/>
                        </a:rPr>
                        <a:t>)</a:t>
                      </a:r>
                      <a:r>
                        <a:rPr kumimoji="0" lang="ar-SA" sz="3200" b="0" i="0" u="none" strike="noStrike" cap="none" normalizeH="0" baseline="0">
                          <a:ln>
                            <a:noFill/>
                          </a:ln>
                          <a:solidFill>
                            <a:srgbClr val="FF9900"/>
                          </a:solidFill>
                          <a:effectLst/>
                          <a:latin typeface="Arial" charset="0"/>
                          <a:cs typeface="Arial" charset="0"/>
                        </a:rPr>
                        <a:t>والمجد للـه دائماً</a:t>
                      </a:r>
                      <a:r>
                        <a:rPr kumimoji="0" lang="ar-SA" sz="3200" b="1"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rgbClr val="FF9900"/>
                          </a:solidFill>
                          <a:effectLst/>
                          <a:latin typeface="Arial" charset="0"/>
                          <a:cs typeface="Arial" charset="0"/>
                        </a:rPr>
                        <a:t>)</a:t>
                      </a:r>
                      <a:endParaRPr kumimoji="0" lang="en-US" sz="3200" b="0"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33528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58 This is the bread which came down from heaven--not as your fathers ate the manna, and are dead. He who eats this bread will live forever.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58 C’est ici le pain descendu du ciel. Il n’est pas comme celui qu’ont mangé vos pères : ils sont morts. Celui qui mange ce pain vivra éternellement. </a:t>
                      </a: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6"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a:solidFill>
                  <a:schemeClr val="bg1"/>
                </a:solidFill>
              </a:rPr>
              <a:t>Continue to Raising of Incense</a:t>
            </a:r>
          </a:p>
          <a:p>
            <a:pPr algn="ctr"/>
            <a:r>
              <a:rPr lang="ar-EG">
                <a:solidFill>
                  <a:schemeClr val="bg1"/>
                </a:solidFill>
              </a:rPr>
              <a:t>تكملة رفع بخور</a:t>
            </a:r>
            <a:endParaRPr lang="en-CA">
              <a:solidFill>
                <a:schemeClr val="bg1"/>
              </a:solidFill>
            </a:endParaRPr>
          </a:p>
        </p:txBody>
      </p:sp>
    </p:spTree>
  </p:cSld>
  <p:clrMapOvr>
    <a:masterClrMapping/>
  </p:clrMapOvr>
</p:sld>
</file>

<file path=ppt/slides/slide1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8466" name="Rectangle 2"/>
          <p:cNvSpPr>
            <a:spLocks noGrp="1" noChangeArrowheads="1"/>
          </p:cNvSpPr>
          <p:nvPr>
            <p:ph type="title" idx="4294967295"/>
          </p:nvPr>
        </p:nvSpPr>
        <p:spPr>
          <a:xfrm>
            <a:off x="419100" y="3927475"/>
            <a:ext cx="8545513" cy="2886075"/>
          </a:xfrm>
          <a:noFill/>
          <a:ln>
            <a:solidFill>
              <a:srgbClr val="000000"/>
            </a:solidFill>
          </a:ln>
        </p:spPr>
        <p:txBody>
          <a:bodyPr/>
          <a:lstStyle/>
          <a:p>
            <a:pPr>
              <a:spcAft>
                <a:spcPts val="1500"/>
              </a:spcAft>
            </a:pPr>
            <a:r>
              <a:rPr lang="en-AU" sz="4000" i="1">
                <a:solidFill>
                  <a:schemeClr val="bg1"/>
                </a:solidFill>
              </a:rPr>
              <a:t>Paul, the servant of our Lord, Jesus Christ, called to be an apostle, appointed to the Gospel of God. </a:t>
            </a:r>
          </a:p>
        </p:txBody>
      </p:sp>
      <p:sp>
        <p:nvSpPr>
          <p:cNvPr id="318467" name="Rectangle 3"/>
          <p:cNvSpPr>
            <a:spLocks noChangeArrowheads="1"/>
          </p:cNvSpPr>
          <p:nvPr/>
        </p:nvSpPr>
        <p:spPr bwMode="auto">
          <a:xfrm>
            <a:off x="0" y="4724400"/>
            <a:ext cx="184150" cy="519113"/>
          </a:xfrm>
          <a:prstGeom prst="rect">
            <a:avLst/>
          </a:prstGeom>
          <a:noFill/>
          <a:ln w="9525">
            <a:noFill/>
            <a:miter lim="800000"/>
            <a:headEnd/>
            <a:tailEnd/>
          </a:ln>
          <a:effectLst/>
        </p:spPr>
        <p:txBody>
          <a:bodyPr wrap="none">
            <a:spAutoFit/>
          </a:bodyPr>
          <a:lstStyle/>
          <a:p>
            <a:endParaRPr lang="en-CA" sz="2800">
              <a:solidFill>
                <a:schemeClr val="bg1"/>
              </a:solidFill>
              <a:latin typeface="Avva_Shenouda" pitchFamily="34" charset="0"/>
            </a:endParaRPr>
          </a:p>
        </p:txBody>
      </p:sp>
      <p:sp>
        <p:nvSpPr>
          <p:cNvPr id="318468"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a:effectLst/>
        </p:spPr>
        <p:txBody>
          <a:bodyPr>
            <a:spAutoFit/>
          </a:bodyPr>
          <a:lstStyle/>
          <a:p>
            <a:pPr algn="ctr">
              <a:spcBef>
                <a:spcPct val="50000"/>
              </a:spcBef>
            </a:pPr>
            <a:r>
              <a:rPr lang="en-US" sz="4000" b="1">
                <a:solidFill>
                  <a:schemeClr val="bg1"/>
                </a:solidFill>
              </a:rPr>
              <a:t>THE PAULINE EPISTLE</a:t>
            </a:r>
          </a:p>
        </p:txBody>
      </p:sp>
      <p:pic>
        <p:nvPicPr>
          <p:cNvPr id="318469" name="Picture 5" descr="St Paul the Apostle"/>
          <p:cNvPicPr>
            <a:picLocks noChangeAspect="1" noChangeArrowheads="1"/>
          </p:cNvPicPr>
          <p:nvPr/>
        </p:nvPicPr>
        <p:blipFill>
          <a:blip r:embed="rId3"/>
          <a:srcRect/>
          <a:stretch>
            <a:fillRect/>
          </a:stretch>
        </p:blipFill>
        <p:spPr bwMode="auto">
          <a:xfrm>
            <a:off x="3492500" y="1268413"/>
            <a:ext cx="2879725" cy="2879725"/>
          </a:xfrm>
          <a:prstGeom prst="rect">
            <a:avLst/>
          </a:prstGeom>
          <a:noFill/>
        </p:spPr>
      </p:pic>
    </p:spTree>
  </p:cSld>
  <p:clrMapOvr>
    <a:masterClrMapping/>
  </p:clrMapOvr>
  <p:transition/>
</p:sld>
</file>

<file path=ppt/slides/slide1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75166" name="Group 62"/>
          <p:cNvGraphicFramePr>
            <a:graphicFrameLocks noGrp="1"/>
          </p:cNvGraphicFramePr>
          <p:nvPr/>
        </p:nvGraphicFramePr>
        <p:xfrm>
          <a:off x="0" y="76200"/>
          <a:ext cx="9144000" cy="6629400"/>
        </p:xfrm>
        <a:graphic>
          <a:graphicData uri="http://schemas.openxmlformats.org/drawingml/2006/table">
            <a:tbl>
              <a:tblPr/>
              <a:tblGrid>
                <a:gridCol w="4648200">
                  <a:extLst>
                    <a:ext uri="{9D8B030D-6E8A-4147-A177-3AD203B41FA5}">
                      <a16:colId xmlns:a16="http://schemas.microsoft.com/office/drawing/2014/main" val="20000"/>
                    </a:ext>
                  </a:extLst>
                </a:gridCol>
                <a:gridCol w="4495800">
                  <a:extLst>
                    <a:ext uri="{9D8B030D-6E8A-4147-A177-3AD203B41FA5}">
                      <a16:colId xmlns:a16="http://schemas.microsoft.com/office/drawing/2014/main" val="20001"/>
                    </a:ext>
                  </a:extLst>
                </a:gridCol>
              </a:tblGrid>
              <a:tr h="19812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00"/>
                          </a:solidFill>
                          <a:effectLst/>
                          <a:latin typeface="Arial" charset="0"/>
                          <a:cs typeface="Arial" charset="0"/>
                        </a:rPr>
                        <a:t>رسالة بولس الرسول إلى أهل رومية ( 11 : 13 ـ 36 )</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فإنِّي أقولُ لكُم أيُّها الوثنيونَ: بما أنِّي أنا رسولٌ للوثنيين أُمجِّدُ خدمَتي، لعلِّي أُغِيرُ الذين هُم من دَمِي وأُخلِّصُ أُناساً مِنهُم. </a:t>
                      </a:r>
                      <a:endParaRPr kumimoji="0" lang="en-US" sz="24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Romans 11:13-36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For I speak to you Gentiles; inasmuch as I am an apostle to the Gentiles, I magnify my ministry, 14 if by any means I may provoke to jealousy those who are my flesh and save some of them. </a:t>
                      </a:r>
                      <a:endParaRPr kumimoji="0" lang="en-US" sz="24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sng" strike="noStrike" cap="none" normalizeH="0" baseline="0">
                          <a:ln>
                            <a:noFill/>
                          </a:ln>
                          <a:solidFill>
                            <a:srgbClr val="FF9900"/>
                          </a:solidFill>
                          <a:effectLst/>
                          <a:latin typeface="Arial" charset="0"/>
                          <a:cs typeface="Arial" charset="0"/>
                        </a:rPr>
                        <a:t>Romains</a:t>
                      </a:r>
                      <a:r>
                        <a:rPr kumimoji="0" lang="en-US" sz="2800" b="0" i="0" u="sng" strike="noStrike" cap="none" normalizeH="0" baseline="0">
                          <a:ln>
                            <a:noFill/>
                          </a:ln>
                          <a:solidFill>
                            <a:srgbClr val="FF9900"/>
                          </a:solidFill>
                          <a:effectLst/>
                          <a:latin typeface="Arial" charset="0"/>
                          <a:cs typeface="Arial" charset="0"/>
                        </a:rPr>
                        <a:t> 11:13-36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Je vous le dis à vous, païens : en tant qu’apôtre des païens, moi je glorifie mon ministère,14 afin, s’il est possible, de provoquer la jalousie parmi ceux de ma race et d’en sauver quelques–uns.</a:t>
                      </a:r>
                      <a:endParaRPr kumimoji="0" lang="ar-EG" sz="24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75167" name="Rectangle 63"/>
          <p:cNvSpPr>
            <a:spLocks noGrp="1" noChangeArrowheads="1"/>
          </p:cNvSpPr>
          <p:nvPr>
            <p:ph type="ctrTitle"/>
          </p:nvPr>
        </p:nvSpPr>
        <p:spPr/>
        <p:txBody>
          <a:bodyPr/>
          <a:lstStyle/>
          <a:p>
            <a:r>
              <a:rPr lang="en-US"/>
              <a:t>4p</a:t>
            </a:r>
          </a:p>
        </p:txBody>
      </p:sp>
    </p:spTree>
  </p:cSld>
  <p:clrMapOvr>
    <a:masterClrMapping/>
  </p:clrMapOvr>
</p:sld>
</file>

<file path=ppt/slides/slide1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0530" name="Group 18"/>
          <p:cNvGraphicFramePr>
            <a:graphicFrameLocks noGrp="1"/>
          </p:cNvGraphicFramePr>
          <p:nvPr/>
        </p:nvGraphicFramePr>
        <p:xfrm>
          <a:off x="0" y="76200"/>
          <a:ext cx="9144000" cy="6096000"/>
        </p:xfrm>
        <a:graphic>
          <a:graphicData uri="http://schemas.openxmlformats.org/drawingml/2006/table">
            <a:tbl>
              <a:tblPr/>
              <a:tblGrid>
                <a:gridCol w="4267200">
                  <a:extLst>
                    <a:ext uri="{9D8B030D-6E8A-4147-A177-3AD203B41FA5}">
                      <a16:colId xmlns:a16="http://schemas.microsoft.com/office/drawing/2014/main" val="20000"/>
                    </a:ext>
                  </a:extLst>
                </a:gridCol>
                <a:gridCol w="4876800">
                  <a:extLst>
                    <a:ext uri="{9D8B030D-6E8A-4147-A177-3AD203B41FA5}">
                      <a16:colId xmlns:a16="http://schemas.microsoft.com/office/drawing/2014/main" val="20001"/>
                    </a:ext>
                  </a:extLst>
                </a:gridCol>
              </a:tblGrid>
              <a:tr h="14478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لأنَّهُ إن كانَ رفضُهم هو مُصالحةَ العالمِ، فماذا يكونُ قبولهم</a:t>
                      </a:r>
                      <a:r>
                        <a:rPr kumimoji="0" lang="ar-SA" sz="2800" b="0" i="0" u="none" strike="noStrike" cap="none" normalizeH="0" baseline="0">
                          <a:ln>
                            <a:noFill/>
                          </a:ln>
                          <a:solidFill>
                            <a:schemeClr val="bg1"/>
                          </a:solidFill>
                          <a:effectLst/>
                          <a:latin typeface="Arial" charset="0"/>
                          <a:cs typeface="Arial" charset="0"/>
                        </a:rPr>
                        <a:t> إلاَّ</a:t>
                      </a:r>
                      <a:r>
                        <a:rPr kumimoji="0" lang="ar-SA" sz="3200" b="0" i="0" u="none" strike="noStrike" cap="none" normalizeH="0" baseline="0">
                          <a:ln>
                            <a:noFill/>
                          </a:ln>
                          <a:solidFill>
                            <a:schemeClr val="bg1"/>
                          </a:solidFill>
                          <a:effectLst/>
                          <a:latin typeface="Arial" charset="0"/>
                          <a:cs typeface="Arial" charset="0"/>
                        </a:rPr>
                        <a:t> حياةً مِنَ بين الأمواتِ؟</a:t>
                      </a:r>
                      <a:r>
                        <a:rPr kumimoji="0" lang="ar-SA" sz="24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وإنْ كانت الباكورةُ مُقدَّسةً فكذلكَ العَجينُ مُقدَّسٌ أيضاً!</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15 For if their being cast away is the reconciling of the world, what will their acceptance be but life from the dead? 16 For if the firstfruit is holy, the lump is also holy;</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15 Car si leur mise à l’écart a été la réconciliation du monde, que sera leur réintégration, sinon une vie d’entre les morts ? 16 Or, si les prémices sont saintes, la pâte l’est aussi ;</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76177" name="Group 49"/>
          <p:cNvGraphicFramePr>
            <a:graphicFrameLocks noGrp="1"/>
          </p:cNvGraphicFramePr>
          <p:nvPr/>
        </p:nvGraphicFramePr>
        <p:xfrm>
          <a:off x="152400" y="152400"/>
          <a:ext cx="8915400" cy="6344160"/>
        </p:xfrm>
        <a:graphic>
          <a:graphicData uri="http://schemas.openxmlformats.org/drawingml/2006/table">
            <a:tbl>
              <a:tblPr/>
              <a:tblGrid>
                <a:gridCol w="4343400">
                  <a:extLst>
                    <a:ext uri="{9D8B030D-6E8A-4147-A177-3AD203B41FA5}">
                      <a16:colId xmlns:a16="http://schemas.microsoft.com/office/drawing/2014/main" val="20000"/>
                    </a:ext>
                  </a:extLst>
                </a:gridCol>
                <a:gridCol w="4572000">
                  <a:extLst>
                    <a:ext uri="{9D8B030D-6E8A-4147-A177-3AD203B41FA5}">
                      <a16:colId xmlns:a16="http://schemas.microsoft.com/office/drawing/2014/main" val="20001"/>
                    </a:ext>
                  </a:extLst>
                </a:gridCol>
              </a:tblGrid>
              <a:tr h="13716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وإنْ كانَ الأصلُ مُقدَّساً فكذلكَ الأغصانُ مُقدَّسةٌ أيضاً! فإنْ كانت قد قُطِعت بعضُ الأغصانِ، وأنتَ بنفسِكَ من الزيتونة المُرَّة طُعِّمتَ فيها، فصرتَ شريكاً في دسم أصلِ الزَّيتونةِ، فلا تفتخر على الأغصانِ.</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and if the root is holy, so are the branches. 17 And if some of the branches were broken off, and you, being a wild olive tree, were grafted in among them, and with them became a partaker of the root and fatness of the olive tree, 18 do not boast against the branches.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et si la racine est sainte, les branches le sont aussi. 17  Mais si quelques–unes des branches ont été retranchées, et si toi, olivier sauvage, tu as été greffé à leur place, et si tu as participé à la racine et à la sève de l’olivier, 18 ne te glorifie pas aux dépens des branches. </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77199" name="Group 47"/>
          <p:cNvGraphicFramePr>
            <a:graphicFrameLocks noGrp="1"/>
          </p:cNvGraphicFramePr>
          <p:nvPr/>
        </p:nvGraphicFramePr>
        <p:xfrm>
          <a:off x="76200" y="76200"/>
          <a:ext cx="9067800" cy="6344160"/>
        </p:xfrm>
        <a:graphic>
          <a:graphicData uri="http://schemas.openxmlformats.org/drawingml/2006/table">
            <a:tbl>
              <a:tblPr/>
              <a:tblGrid>
                <a:gridCol w="4191000">
                  <a:extLst>
                    <a:ext uri="{9D8B030D-6E8A-4147-A177-3AD203B41FA5}">
                      <a16:colId xmlns:a16="http://schemas.microsoft.com/office/drawing/2014/main" val="20000"/>
                    </a:ext>
                  </a:extLst>
                </a:gridCol>
                <a:gridCol w="4876800">
                  <a:extLst>
                    <a:ext uri="{9D8B030D-6E8A-4147-A177-3AD203B41FA5}">
                      <a16:colId xmlns:a16="http://schemas.microsoft.com/office/drawing/2014/main" val="20001"/>
                    </a:ext>
                  </a:extLst>
                </a:gridCol>
              </a:tblGrid>
              <a:tr h="12954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وإنْ افتخرتَ، فأنتَ لستَ تحملُ الأصلَ، بل الأصلُ هو الحامـلُ لكَ! فستقولُ إذاً: " إنَّ بعضَ الأغصان قُطِعَت لأُطعَّمَ أنا ". حسناً! مِن أجل عدم الإيمان قُطِعَتْ، وأنتَ بالإيمانِ ثبَتَّ. </a:t>
                      </a:r>
                      <a:endParaRPr kumimoji="0" lang="en-US" sz="24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But if you do boast, remember that you do not support the root, but the root supports you. 19 You will say then, Branches were broken off that I might be grafted in. 20 Well said. Because of unbelief they were broken off, and you stand by faith.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Si tu te glorifies, (sache que) ce n’est pas toi qui portes la racine, mais que c’est la racine qui te porte.19 Tu diras donc : des branches ont été retranchées, afin que moi, je sois greffé. 20 Fort bien ; elles ont été retranchées à cause de leur manque de foi, et toi, tu subsistes par la foi. </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8618" name="Group 26"/>
          <p:cNvGraphicFramePr>
            <a:graphicFrameLocks noGrp="1"/>
          </p:cNvGraphicFramePr>
          <p:nvPr/>
        </p:nvGraphicFramePr>
        <p:xfrm>
          <a:off x="76200" y="152400"/>
          <a:ext cx="9067800" cy="6204840"/>
        </p:xfrm>
        <a:graphic>
          <a:graphicData uri="http://schemas.openxmlformats.org/drawingml/2006/table">
            <a:tbl>
              <a:tblPr/>
              <a:tblGrid>
                <a:gridCol w="4114800">
                  <a:extLst>
                    <a:ext uri="{9D8B030D-6E8A-4147-A177-3AD203B41FA5}">
                      <a16:colId xmlns:a16="http://schemas.microsoft.com/office/drawing/2014/main" val="20000"/>
                    </a:ext>
                  </a:extLst>
                </a:gridCol>
                <a:gridCol w="4953000">
                  <a:extLst>
                    <a:ext uri="{9D8B030D-6E8A-4147-A177-3AD203B41FA5}">
                      <a16:colId xmlns:a16="http://schemas.microsoft.com/office/drawing/2014/main" val="20001"/>
                    </a:ext>
                  </a:extLst>
                </a:gridCol>
              </a:tblGrid>
              <a:tr h="12192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فلا تَستَكبِر بلْ خَفْ! لأنَّهُ إنْ كان اللهُ لَمْ يُشْفِقْ على الأغْصَانِ الطَّبِيعيَّةِ فلَعَلَّهُ </a:t>
                      </a:r>
                      <a:r>
                        <a:rPr kumimoji="0" lang="ar-SA" sz="2800" b="0" i="0" u="none" strike="noStrike" cap="none" normalizeH="0" baseline="0">
                          <a:ln>
                            <a:noFill/>
                          </a:ln>
                          <a:solidFill>
                            <a:schemeClr val="bg1"/>
                          </a:solidFill>
                          <a:effectLst/>
                          <a:latin typeface="Arial" charset="0"/>
                          <a:cs typeface="Arial" charset="0"/>
                        </a:rPr>
                        <a:t>لا يُشْفِقُ عليكَ أنتَ أيضاً!</a:t>
                      </a:r>
                      <a:r>
                        <a:rPr kumimoji="0" lang="ar-SA" sz="24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فانظروا لُطْفُ اللـهِ وشدَّتُهُ: أمَّا الشدَّة فعلى الذينَ سقطوا، وأمَّا لُطفَ اللـهِ فلكَ أنتَ،</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Do not be haughty, but fear. 21 For if God did not spare the natural branches, He may not spare you either. 22 Therefore consider the goodness and severity of God: on those who fell, severity; but toward you, goodness,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N’aie pas de pensées hautaines, mais de la crainte ;21 car si Dieu n’a pas épargné les branches naturelles, il ne t’épargnera pas non plus. 22 Considère donc la bonté et la sévérité de Dieu : sévérité envers ceux qui sont tombés, et bonté de Dieu envers toi,</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78209" name="Group 33"/>
          <p:cNvGraphicFramePr>
            <a:graphicFrameLocks noGrp="1"/>
          </p:cNvGraphicFramePr>
          <p:nvPr/>
        </p:nvGraphicFramePr>
        <p:xfrm>
          <a:off x="76200" y="76200"/>
          <a:ext cx="9067800" cy="6477000"/>
        </p:xfrm>
        <a:graphic>
          <a:graphicData uri="http://schemas.openxmlformats.org/drawingml/2006/table">
            <a:tbl>
              <a:tblPr/>
              <a:tblGrid>
                <a:gridCol w="4191000">
                  <a:extLst>
                    <a:ext uri="{9D8B030D-6E8A-4147-A177-3AD203B41FA5}">
                      <a16:colId xmlns:a16="http://schemas.microsoft.com/office/drawing/2014/main" val="20000"/>
                    </a:ext>
                  </a:extLst>
                </a:gridCol>
                <a:gridCol w="4876800">
                  <a:extLst>
                    <a:ext uri="{9D8B030D-6E8A-4147-A177-3AD203B41FA5}">
                      <a16:colId xmlns:a16="http://schemas.microsoft.com/office/drawing/2014/main" val="20001"/>
                    </a:ext>
                  </a:extLst>
                </a:gridCol>
              </a:tblGrid>
              <a:tr h="18288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إنْ ثَبتَّ في اللُّطفِ، وإلاَّ فأنتَ أيضاً ستُقطعُ. وهُم أيضاً الآخَرونَ إنْ لم يَثبُتوا في عدمِ الإيمان سَيُطَعَّمونَ. لأنَّ اللـه قادرٌ أن يُطَعِّمَهُم دفعةً أُخرى أيضاً.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 if you continue in His goodness. Otherwise you also will be cut off. 23 And they also, if they do not continue in unbelief, will be grafted in, for God is able to graft them in again.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si tu demeures dans cette bonté ; autrement, toi aussi tu seras retranché. 23 Eux de même, s’ils ne demeurent pas dans l’incrédulité, ils seront greffés ; car Dieu est puissant pour les greffer de nouveau.</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79241" name="Group 41"/>
          <p:cNvGraphicFramePr>
            <a:graphicFrameLocks noGrp="1"/>
          </p:cNvGraphicFramePr>
          <p:nvPr/>
        </p:nvGraphicFramePr>
        <p:xfrm>
          <a:off x="152400" y="76200"/>
          <a:ext cx="8991600" cy="6400800"/>
        </p:xfrm>
        <a:graphic>
          <a:graphicData uri="http://schemas.openxmlformats.org/drawingml/2006/table">
            <a:tbl>
              <a:tblPr/>
              <a:tblGrid>
                <a:gridCol w="4724400">
                  <a:extLst>
                    <a:ext uri="{9D8B030D-6E8A-4147-A177-3AD203B41FA5}">
                      <a16:colId xmlns:a16="http://schemas.microsoft.com/office/drawing/2014/main" val="20000"/>
                    </a:ext>
                  </a:extLst>
                </a:gridCol>
                <a:gridCol w="4267200">
                  <a:extLst>
                    <a:ext uri="{9D8B030D-6E8A-4147-A177-3AD203B41FA5}">
                      <a16:colId xmlns:a16="http://schemas.microsoft.com/office/drawing/2014/main" val="20001"/>
                    </a:ext>
                  </a:extLst>
                </a:gridCol>
              </a:tblGrid>
              <a:tr h="17526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لأنَّهُ إنْ كُنتَ أنتَ قد قُطِعتَ مِنَ الزَّيتونةِ المُرَّة حسبَ الطَّبيعةِ، وطُعِّمِتَ بخلاف طبيعتكَ في الزيتونةِ الجيِّدة، فكم بالحريِّ يُطعَّمُ هؤلاء الذينَ هُم حسبَ الطَّبيعةِ في زيتونَتهمُ الخاصَّةِ؟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24 For if you were cut out of the olive tree which is wild by nature, and were grafted contrary to nature into a cultivated olive tree, how much more will these, who are natural branches, be grafted into their own olive tree?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24 Si toi, tu as été coupé de l’olivier naturellement sauvage et, contrairement à ta nature, greffé sur l’olivier franc, à plus forte raison eux seront–ils greffés selon leur nature sur leur propre olivier.</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9650" name="Group 34"/>
          <p:cNvGraphicFramePr>
            <a:graphicFrameLocks noGrp="1"/>
          </p:cNvGraphicFramePr>
          <p:nvPr/>
        </p:nvGraphicFramePr>
        <p:xfrm>
          <a:off x="76200" y="152400"/>
          <a:ext cx="8991600" cy="6204840"/>
        </p:xfrm>
        <a:graphic>
          <a:graphicData uri="http://schemas.openxmlformats.org/drawingml/2006/table">
            <a:tbl>
              <a:tblPr/>
              <a:tblGrid>
                <a:gridCol w="4495800">
                  <a:extLst>
                    <a:ext uri="{9D8B030D-6E8A-4147-A177-3AD203B41FA5}">
                      <a16:colId xmlns:a16="http://schemas.microsoft.com/office/drawing/2014/main" val="20000"/>
                    </a:ext>
                  </a:extLst>
                </a:gridCol>
                <a:gridCol w="4495800">
                  <a:extLst>
                    <a:ext uri="{9D8B030D-6E8A-4147-A177-3AD203B41FA5}">
                      <a16:colId xmlns:a16="http://schemas.microsoft.com/office/drawing/2014/main" val="20001"/>
                    </a:ext>
                  </a:extLst>
                </a:gridCol>
              </a:tblGrid>
              <a:tr h="9906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فإنَّي لستُ أُريدُ يا إخوتي أن تجهَلوا هذا السِّرَّ، لئلاَّ تكونوا عند أنفسِكم حكماءَ. أنَّ عَمَى القلب قد حصلَ  جُزئيَّاً لإسرائيلَ. إلى إن يدخلَ الوثنيونَ جملةً،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25 For I do not desire, brethren, that you should be ignorant of this mystery, lest you should be wise in your own opinion, that blindness in part has happened to Israel until the fullness of the Gentiles has come in.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25 Car je ne veux pas, frères, que vous ignoriez ce mystère, afin que vous ne vous regardiez pas comme sages : il y a endurcissement partiel d’Israël jusqu’à ce que la totalité des païens soit entrée. </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1557" name="Group 21"/>
          <p:cNvGraphicFramePr>
            <a:graphicFrameLocks noGrp="1"/>
          </p:cNvGraphicFramePr>
          <p:nvPr/>
        </p:nvGraphicFramePr>
        <p:xfrm>
          <a:off x="152400" y="152400"/>
          <a:ext cx="8991600" cy="6324600"/>
        </p:xfrm>
        <a:graphic>
          <a:graphicData uri="http://schemas.openxmlformats.org/drawingml/2006/table">
            <a:tbl>
              <a:tblPr/>
              <a:tblGrid>
                <a:gridCol w="4495800">
                  <a:extLst>
                    <a:ext uri="{9D8B030D-6E8A-4147-A177-3AD203B41FA5}">
                      <a16:colId xmlns:a16="http://schemas.microsoft.com/office/drawing/2014/main" val="20000"/>
                    </a:ext>
                  </a:extLst>
                </a:gridCol>
                <a:gridCol w="4495800">
                  <a:extLst>
                    <a:ext uri="{9D8B030D-6E8A-4147-A177-3AD203B41FA5}">
                      <a16:colId xmlns:a16="http://schemas.microsoft.com/office/drawing/2014/main" val="20001"/>
                    </a:ext>
                  </a:extLst>
                </a:gridCol>
              </a:tblGrid>
              <a:tr h="16764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وهكذا سيخلُصُ جَميعُ إسرائيلَ كما هو مكتوبٌ: " سَيخرجُ من صِهيونَ المُخلِّصَ ويرُدُّ الفجورَ عن يعقوبَ.</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26 And so all Israel will be saved, as it is written: The Deliverer will come out of Zion, And He will turn away ungodliness from Jacob;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26 Et ainsi tout Israël sera sauvé, selon qu’il est écrit : Le libérateur viendra de Sion, Il détournera de Jacob les impiétés ;</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0258" name="Group 34"/>
          <p:cNvGraphicFramePr>
            <a:graphicFrameLocks noGrp="1"/>
          </p:cNvGraphicFramePr>
          <p:nvPr/>
        </p:nvGraphicFramePr>
        <p:xfrm>
          <a:off x="0" y="76200"/>
          <a:ext cx="9144000" cy="6344160"/>
        </p:xfrm>
        <a:graphic>
          <a:graphicData uri="http://schemas.openxmlformats.org/drawingml/2006/table">
            <a:tbl>
              <a:tblPr/>
              <a:tblGrid>
                <a:gridCol w="4419600">
                  <a:extLst>
                    <a:ext uri="{9D8B030D-6E8A-4147-A177-3AD203B41FA5}">
                      <a16:colId xmlns:a16="http://schemas.microsoft.com/office/drawing/2014/main" val="20000"/>
                    </a:ext>
                  </a:extLst>
                </a:gridCol>
                <a:gridCol w="4724400">
                  <a:extLst>
                    <a:ext uri="{9D8B030D-6E8A-4147-A177-3AD203B41FA5}">
                      <a16:colId xmlns:a16="http://schemas.microsoft.com/office/drawing/2014/main" val="20001"/>
                    </a:ext>
                  </a:extLst>
                </a:gridCol>
              </a:tblGrid>
              <a:tr h="12954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وهذا هو عهدي الذي سيكون لهُم متى نَزَعْتُ خطاياهم ". أمَّا من جهةِ الإنجيل فهُمْ أعداءٌ من أجلِكُم، وأمَّا من جهةِ الاختيارِ فهُمْ أحِبَّاءُ من أجل آبائهم، لأنَّ مواهبَ اللـهِ ودعوتَهُ هي بلا ندامةٍ. </a:t>
                      </a:r>
                      <a:endParaRPr kumimoji="0" lang="en-US" sz="3200" b="0"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27 For this is My covenant with them, When I take away their sins. 28 Concerning the gospel they are enemies for your sake, but concerning the election they are beloved for the sake of the fathers. 29 For the gifts and the calling of God are irrevocable.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27 Et telle sera mon alliance avec eux, Lorsque j’ôterai leurs péchés.28 En ce qui concerne l’Évangile, ils sont ennemis à cause de vous ; mais en ce qui concerne l’élection, ils sont aimés à cause de leurs pères. 29  Car les dons gratuits et l’appel de Dieu sont irrévocables.</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0671" name="Group 31"/>
          <p:cNvGraphicFramePr>
            <a:graphicFrameLocks noGrp="1"/>
          </p:cNvGraphicFramePr>
          <p:nvPr/>
        </p:nvGraphicFramePr>
        <p:xfrm>
          <a:off x="0" y="152400"/>
          <a:ext cx="9144000" cy="6202680"/>
        </p:xfrm>
        <a:graphic>
          <a:graphicData uri="http://schemas.openxmlformats.org/drawingml/2006/table">
            <a:tbl>
              <a:tblPr/>
              <a:tblGrid>
                <a:gridCol w="4267200">
                  <a:extLst>
                    <a:ext uri="{9D8B030D-6E8A-4147-A177-3AD203B41FA5}">
                      <a16:colId xmlns:a16="http://schemas.microsoft.com/office/drawing/2014/main" val="20000"/>
                    </a:ext>
                  </a:extLst>
                </a:gridCol>
                <a:gridCol w="4876800">
                  <a:extLst>
                    <a:ext uri="{9D8B030D-6E8A-4147-A177-3AD203B41FA5}">
                      <a16:colId xmlns:a16="http://schemas.microsoft.com/office/drawing/2014/main" val="20001"/>
                    </a:ext>
                  </a:extLst>
                </a:gridCol>
              </a:tblGrid>
              <a:tr h="12192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فإنَّه كما كنتُم أنتم زماناً لا تُطيعونَ اللـهَ، ولكن الآن رُحِمتُم بعصيان هؤلاءِ، هكذا هؤلاء أيضاً الآن، لم يَطِيعوا لكي يُرحَمُوا هُم أيضاً برحمتِكُم.</a:t>
                      </a:r>
                      <a:endParaRPr kumimoji="0" lang="en-US" sz="2400" b="0" i="0" u="none" strike="noStrike" cap="none" normalizeH="0" baseline="0">
                        <a:ln>
                          <a:noFill/>
                        </a:ln>
                        <a:solidFill>
                          <a:schemeClr val="bg1"/>
                        </a:solidFill>
                        <a:effectLst/>
                        <a:latin typeface="Arial" charset="0"/>
                        <a:cs typeface="Arial" charset="0"/>
                      </a:endParaRPr>
                    </a:p>
                  </a:txBody>
                  <a:tcPr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30 For as you were once disobedient to God, yet have now obtained mercy through their disobedience, 31 even so these also have now been disobedient, that through the mercy shown you they also may obtain mercy.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30 De même que vous avez autrefois désobéi à Dieu et que par leur désobéissance vous avez maintenant obtenu </a:t>
                      </a:r>
                      <a:r>
                        <a:rPr kumimoji="0" lang="fr-FR" sz="2700" b="0" i="0" u="none" strike="noStrike" cap="none" normalizeH="0" baseline="0">
                          <a:ln>
                            <a:noFill/>
                          </a:ln>
                          <a:solidFill>
                            <a:schemeClr val="bg1"/>
                          </a:solidFill>
                          <a:effectLst/>
                          <a:latin typeface="Arial" charset="0"/>
                          <a:cs typeface="Arial" charset="0"/>
                        </a:rPr>
                        <a:t>miséricorde,</a:t>
                      </a:r>
                      <a:r>
                        <a:rPr kumimoji="0" lang="fr-FR" sz="2800" b="0" i="0" u="none" strike="noStrike" cap="none" normalizeH="0" baseline="0">
                          <a:ln>
                            <a:noFill/>
                          </a:ln>
                          <a:solidFill>
                            <a:schemeClr val="bg1"/>
                          </a:solidFill>
                          <a:effectLst/>
                          <a:latin typeface="Arial" charset="0"/>
                          <a:cs typeface="Arial" charset="0"/>
                        </a:rPr>
                        <a:t>31 de même ils ont maintenant désobéi, afin d’obtenir miséricorde, eux aussi maintenant, par la miséricorde qui vous a été faite.</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2585" name="Group 25"/>
          <p:cNvGraphicFramePr>
            <a:graphicFrameLocks noGrp="1"/>
          </p:cNvGraphicFramePr>
          <p:nvPr/>
        </p:nvGraphicFramePr>
        <p:xfrm>
          <a:off x="76200" y="152400"/>
          <a:ext cx="9067800" cy="6344160"/>
        </p:xfrm>
        <a:graphic>
          <a:graphicData uri="http://schemas.openxmlformats.org/drawingml/2006/table">
            <a:tbl>
              <a:tblPr/>
              <a:tblGrid>
                <a:gridCol w="4191000">
                  <a:extLst>
                    <a:ext uri="{9D8B030D-6E8A-4147-A177-3AD203B41FA5}">
                      <a16:colId xmlns:a16="http://schemas.microsoft.com/office/drawing/2014/main" val="20000"/>
                    </a:ext>
                  </a:extLst>
                </a:gridCol>
                <a:gridCol w="4876800">
                  <a:extLst>
                    <a:ext uri="{9D8B030D-6E8A-4147-A177-3AD203B41FA5}">
                      <a16:colId xmlns:a16="http://schemas.microsoft.com/office/drawing/2014/main" val="20001"/>
                    </a:ext>
                  </a:extLst>
                </a:gridCol>
              </a:tblGrid>
              <a:tr h="12192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لأنَّ اللـهَ أغلقَ على الجميع معاً في العِصيَانِ لكي يَرحمَ الجميعَ.</a:t>
                      </a:r>
                      <a:r>
                        <a:rPr kumimoji="0" lang="ar-SA" sz="24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يا لعُمقِ غِنى الله وحكمتهِ وعلِمهِ! ما أبعدَ أحكامَهُ عن الفحصِ وطرقَهُ عن الاستقصاءِ!</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32 For God has committed them all to disobedience, that He might have mercy on all. 33 Oh, the depth of the riches both of the wisdom and knowledge of God! How unsearchable are His judgments and His ways past finding out!</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32 Car Dieu a enfermé tous les hommes dans la désobéissance, pour faire miséricorde à tous. 33 O profondeur de la richesse, de la sagesse et de la connaissance de Dieu ! Que ses jugements sont insondables et ses voies incompréhensibles ! En effet,</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99726" name="Group 46"/>
          <p:cNvGraphicFramePr>
            <a:graphicFrameLocks noGrp="1"/>
          </p:cNvGraphicFramePr>
          <p:nvPr/>
        </p:nvGraphicFramePr>
        <p:xfrm>
          <a:off x="76200" y="76200"/>
          <a:ext cx="9067800" cy="6790056"/>
        </p:xfrm>
        <a:graphic>
          <a:graphicData uri="http://schemas.openxmlformats.org/drawingml/2006/table">
            <a:tbl>
              <a:tblPr/>
              <a:tblGrid>
                <a:gridCol w="4724400">
                  <a:extLst>
                    <a:ext uri="{9D8B030D-6E8A-4147-A177-3AD203B41FA5}">
                      <a16:colId xmlns:a16="http://schemas.microsoft.com/office/drawing/2014/main" val="20000"/>
                    </a:ext>
                  </a:extLst>
                </a:gridCol>
                <a:gridCol w="4343400">
                  <a:extLst>
                    <a:ext uri="{9D8B030D-6E8A-4147-A177-3AD203B41FA5}">
                      <a16:colId xmlns:a16="http://schemas.microsoft.com/office/drawing/2014/main" val="20001"/>
                    </a:ext>
                  </a:extLst>
                </a:gridCol>
              </a:tblGrid>
              <a:tr h="12954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لأنَّ مَن الذي عَرَفَ فِكرَ الرَّبِّ، أو مَن صارَ لهُ في المشورةِ؟ أو مَن سبقَ فأعطاه شيئاً ثم أخذ منهُ عِوضاً عنهُ؟. لأنَّ منهُ وبهِ ولهُ كُلِّ الأشياءِ. لهُ المجدُ إلى الأبدِ. آمين.</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34 For who has known the mind of the Lord? Or who has become His counselor? 35 Or who has first given to Him And it shall be repaid to him? 36 For of Him and through Him and to Him are all things, to whom be</a:t>
                      </a:r>
                      <a:r>
                        <a:rPr kumimoji="0" lang="en-US" sz="2800" b="1" i="0" u="none" strike="noStrike" cap="none" normalizeH="0" baseline="0">
                          <a:ln>
                            <a:noFill/>
                          </a:ln>
                          <a:solidFill>
                            <a:schemeClr val="bg1"/>
                          </a:solidFill>
                          <a:effectLst/>
                          <a:latin typeface="Arial" charset="0"/>
                          <a:cs typeface="Arial" charset="0"/>
                        </a:rPr>
                        <a:t> </a:t>
                      </a:r>
                      <a:r>
                        <a:rPr kumimoji="0" lang="en-US" sz="2800" b="0" i="0" u="none" strike="noStrike" cap="none" normalizeH="0" baseline="0">
                          <a:ln>
                            <a:noFill/>
                          </a:ln>
                          <a:solidFill>
                            <a:schemeClr val="bg1"/>
                          </a:solidFill>
                          <a:effectLst/>
                          <a:latin typeface="Arial" charset="0"/>
                          <a:cs typeface="Arial" charset="0"/>
                        </a:rPr>
                        <a:t>glory forever. Amen.</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34 Qui a connu la pensée du Seigneur, Ou qui a été son conseiller ? 35 Qui lui a donné le premier, pour qu’il ait à recevoir en retour ? 36  Tout est de lui, par lui et pour lui ! A lui la gloire dans tous les siècles. Amen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3586" name="Rectangle 2"/>
          <p:cNvSpPr>
            <a:spLocks noChangeArrowheads="1"/>
          </p:cNvSpPr>
          <p:nvPr/>
        </p:nvSpPr>
        <p:spPr bwMode="auto">
          <a:xfrm>
            <a:off x="395288" y="1196975"/>
            <a:ext cx="8569325" cy="3503613"/>
          </a:xfrm>
          <a:prstGeom prst="rect">
            <a:avLst/>
          </a:prstGeom>
          <a:noFill/>
          <a:ln w="9525">
            <a:noFill/>
            <a:miter lim="800000"/>
            <a:headEnd/>
            <a:tailEnd/>
          </a:ln>
          <a:effectLst/>
        </p:spPr>
        <p:txBody>
          <a:bodyPr>
            <a:spAutoFit/>
          </a:bodyPr>
          <a:lstStyle/>
          <a:p>
            <a:pPr algn="ctr" rtl="1"/>
            <a:r>
              <a:rPr lang="en-US" sz="3200">
                <a:solidFill>
                  <a:srgbClr val="FF9900"/>
                </a:solidFill>
              </a:rPr>
              <a:t>The Grace of God the Father be with you all. Amen</a:t>
            </a:r>
          </a:p>
          <a:p>
            <a:pPr algn="ctr" rtl="1"/>
            <a:endParaRPr lang="ar-EG" sz="3200">
              <a:solidFill>
                <a:srgbClr val="FF9900"/>
              </a:solidFill>
            </a:endParaRPr>
          </a:p>
          <a:p>
            <a:pPr algn="ctr" rtl="1"/>
            <a:r>
              <a:rPr lang="ar-SA" sz="3200">
                <a:solidFill>
                  <a:srgbClr val="FF9900"/>
                </a:solidFill>
              </a:rPr>
              <a:t>نعمة اللـه الآب فلتحل على أرواحنا يا آبائي وإخوتي. آمين. </a:t>
            </a:r>
          </a:p>
          <a:p>
            <a:pPr algn="ctr" rtl="1"/>
            <a:endParaRPr lang="en-US" sz="3200">
              <a:solidFill>
                <a:srgbClr val="FF9900"/>
              </a:solidFill>
            </a:endParaRPr>
          </a:p>
          <a:p>
            <a:pPr algn="ctr" rtl="1"/>
            <a:r>
              <a:rPr lang="fr-CA" sz="3200">
                <a:solidFill>
                  <a:srgbClr val="FF9900"/>
                </a:solidFill>
              </a:rPr>
              <a:t>La grâce de Dieu le Père soit avec vous tous. Amen</a:t>
            </a:r>
          </a:p>
        </p:txBody>
      </p:sp>
      <p:sp>
        <p:nvSpPr>
          <p:cNvPr id="3" name="Action Button: Custom 2">
            <a:hlinkClick r:id="" action="ppaction://macro?name=ApetJeekEvol" highlightClick="1"/>
          </p:cNvPr>
          <p:cNvSpPr/>
          <p:nvPr/>
        </p:nvSpPr>
        <p:spPr>
          <a:xfrm>
            <a:off x="2895600" y="6324600"/>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CA" sz="1100" b="1" dirty="0">
                <a:solidFill>
                  <a:schemeClr val="bg1"/>
                </a:solidFill>
              </a:rPr>
              <a:t>The Catholic Response  - </a:t>
            </a:r>
            <a:r>
              <a:rPr lang="ar-EG" sz="1200" b="1" dirty="0">
                <a:solidFill>
                  <a:schemeClr val="bg1"/>
                </a:solidFill>
              </a:rPr>
              <a:t>مرد الكاثوليكون </a:t>
            </a:r>
            <a:r>
              <a:rPr lang="en-CA" sz="1100" b="1" dirty="0">
                <a:solidFill>
                  <a:schemeClr val="bg1"/>
                </a:solidFill>
              </a:rPr>
              <a:t>   </a:t>
            </a:r>
          </a:p>
          <a:p>
            <a:pPr algn="ctr"/>
            <a:r>
              <a:rPr lang="en-CA" sz="1000" b="1" dirty="0">
                <a:solidFill>
                  <a:schemeClr val="bg1"/>
                </a:solidFill>
              </a:rPr>
              <a:t> (</a:t>
            </a:r>
            <a:r>
              <a:rPr lang="en-CA" sz="900" b="1" dirty="0" err="1">
                <a:solidFill>
                  <a:schemeClr val="bg1"/>
                </a:solidFill>
              </a:rPr>
              <a:t>Apetjeek</a:t>
            </a:r>
            <a:r>
              <a:rPr lang="en-CA" sz="900" b="1" dirty="0">
                <a:solidFill>
                  <a:schemeClr val="bg1"/>
                </a:solidFill>
              </a:rPr>
              <a:t> </a:t>
            </a:r>
            <a:r>
              <a:rPr lang="en-CA" sz="900" b="1" dirty="0" err="1">
                <a:solidFill>
                  <a:schemeClr val="bg1"/>
                </a:solidFill>
              </a:rPr>
              <a:t>Evol</a:t>
            </a:r>
            <a:r>
              <a:rPr lang="en-CA" sz="900" b="1" dirty="0">
                <a:solidFill>
                  <a:schemeClr val="bg1"/>
                </a:solidFill>
              </a:rPr>
              <a:t> -</a:t>
            </a:r>
            <a:r>
              <a:rPr lang="en-CA" sz="1200" b="1" dirty="0">
                <a:solidFill>
                  <a:schemeClr val="bg1"/>
                </a:solidFill>
              </a:rPr>
              <a:t> </a:t>
            </a:r>
            <a:r>
              <a:rPr lang="en-CA" sz="1200" b="1" dirty="0" err="1">
                <a:solidFill>
                  <a:schemeClr val="bg1"/>
                </a:solidFill>
                <a:latin typeface="Coptic" pitchFamily="2" charset="0"/>
              </a:rPr>
              <a:t>Apetj</a:t>
            </a:r>
            <a:r>
              <a:rPr lang="en-CA" sz="1200" b="1" dirty="0">
                <a:solidFill>
                  <a:schemeClr val="bg1"/>
                </a:solidFill>
                <a:latin typeface="Coptic" pitchFamily="2" charset="0"/>
              </a:rPr>
              <a:t>/k </a:t>
            </a:r>
            <a:r>
              <a:rPr lang="en-CA" sz="1200" b="1" dirty="0" err="1">
                <a:solidFill>
                  <a:schemeClr val="bg1"/>
                </a:solidFill>
                <a:latin typeface="Coptic" pitchFamily="2" charset="0"/>
              </a:rPr>
              <a:t>e~bol</a:t>
            </a:r>
            <a:r>
              <a:rPr lang="en-CA" sz="900" b="1" dirty="0">
                <a:solidFill>
                  <a:schemeClr val="bg1"/>
                </a:solidFill>
                <a:latin typeface="Coptic" pitchFamily="2" charset="0"/>
              </a:rPr>
              <a:t> - </a:t>
            </a:r>
            <a:r>
              <a:rPr lang="ar-EG" sz="900" b="1" dirty="0">
                <a:solidFill>
                  <a:schemeClr val="bg1"/>
                </a:solidFill>
              </a:rPr>
              <a:t>آ بيت جيك إيفول</a:t>
            </a:r>
            <a:r>
              <a:rPr lang="en-CA" sz="900" b="1" dirty="0">
                <a:solidFill>
                  <a:schemeClr val="bg1"/>
                </a:solidFill>
              </a:rPr>
              <a:t>)</a:t>
            </a:r>
            <a:endParaRPr lang="en-CA" sz="1000" b="1" dirty="0">
              <a:solidFill>
                <a:schemeClr val="bg1"/>
              </a:solidFill>
            </a:endParaRPr>
          </a:p>
        </p:txBody>
      </p:sp>
    </p:spTree>
  </p:cSld>
  <p:clrMapOvr>
    <a:masterClrMapping/>
  </p:clrMapOvr>
</p:sld>
</file>

<file path=ppt/slides/slide1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4610" name="Rectangle 2"/>
          <p:cNvSpPr>
            <a:spLocks noChangeArrowheads="1"/>
          </p:cNvSpPr>
          <p:nvPr/>
        </p:nvSpPr>
        <p:spPr bwMode="auto">
          <a:xfrm>
            <a:off x="4464050" y="0"/>
            <a:ext cx="180975" cy="579438"/>
          </a:xfrm>
          <a:prstGeom prst="rect">
            <a:avLst/>
          </a:prstGeom>
          <a:noFill/>
          <a:ln w="9525">
            <a:noFill/>
            <a:miter lim="800000"/>
            <a:headEnd/>
            <a:tailEnd/>
          </a:ln>
          <a:effectLst/>
        </p:spPr>
        <p:txBody>
          <a:bodyPr wrap="none" lIns="90000" tIns="46800" rIns="90000" bIns="46800">
            <a:spAutoFit/>
          </a:bodyPr>
          <a:lstStyle/>
          <a:p>
            <a:pPr algn="ctr" eaLnBrk="0" hangingPunct="0"/>
            <a:endParaRPr lang="en-CA" sz="3200" b="1">
              <a:solidFill>
                <a:srgbClr val="CC0000"/>
              </a:solidFill>
              <a:latin typeface="Times New Roman" pitchFamily="18" charset="0"/>
            </a:endParaRPr>
          </a:p>
        </p:txBody>
      </p:sp>
      <p:sp>
        <p:nvSpPr>
          <p:cNvPr id="324611"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a:spcBef>
                <a:spcPct val="50000"/>
              </a:spcBef>
            </a:pPr>
            <a:r>
              <a:rPr lang="en-US" sz="4000">
                <a:solidFill>
                  <a:schemeClr val="bg1"/>
                </a:solidFill>
              </a:rPr>
              <a:t>THE CATHOLIC EPISTLE</a:t>
            </a:r>
          </a:p>
        </p:txBody>
      </p:sp>
      <p:pic>
        <p:nvPicPr>
          <p:cNvPr id="324612" name="Picture 4" descr="earth"/>
          <p:cNvPicPr>
            <a:picLocks noChangeAspect="1" noChangeArrowheads="1"/>
          </p:cNvPicPr>
          <p:nvPr/>
        </p:nvPicPr>
        <p:blipFill>
          <a:blip r:embed="rId3"/>
          <a:srcRect/>
          <a:stretch>
            <a:fillRect/>
          </a:stretch>
        </p:blipFill>
        <p:spPr bwMode="auto">
          <a:xfrm>
            <a:off x="2771775" y="1917700"/>
            <a:ext cx="3752850" cy="3816350"/>
          </a:xfrm>
          <a:prstGeom prst="rect">
            <a:avLst/>
          </a:prstGeom>
          <a:noFill/>
        </p:spPr>
      </p:pic>
    </p:spTree>
  </p:cSld>
  <p:clrMapOvr>
    <a:masterClrMapping/>
  </p:clrMapOvr>
  <p:transition/>
</p:sld>
</file>

<file path=ppt/slides/slide1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2312" name="Group 40"/>
          <p:cNvGraphicFramePr>
            <a:graphicFrameLocks noGrp="1"/>
          </p:cNvGraphicFramePr>
          <p:nvPr/>
        </p:nvGraphicFramePr>
        <p:xfrm>
          <a:off x="0" y="76200"/>
          <a:ext cx="9067800" cy="6790056"/>
        </p:xfrm>
        <a:graphic>
          <a:graphicData uri="http://schemas.openxmlformats.org/drawingml/2006/table">
            <a:tbl>
              <a:tblPr/>
              <a:tblGrid>
                <a:gridCol w="4267200">
                  <a:extLst>
                    <a:ext uri="{9D8B030D-6E8A-4147-A177-3AD203B41FA5}">
                      <a16:colId xmlns:a16="http://schemas.microsoft.com/office/drawing/2014/main" val="20000"/>
                    </a:ext>
                  </a:extLst>
                </a:gridCol>
                <a:gridCol w="4800600">
                  <a:extLst>
                    <a:ext uri="{9D8B030D-6E8A-4147-A177-3AD203B41FA5}">
                      <a16:colId xmlns:a16="http://schemas.microsoft.com/office/drawing/2014/main" val="20001"/>
                    </a:ext>
                  </a:extLst>
                </a:gridCol>
              </a:tblGrid>
              <a:tr h="16002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00"/>
                          </a:solidFill>
                          <a:effectLst/>
                          <a:latin typeface="Arial" charset="0"/>
                          <a:cs typeface="Arial" charset="0"/>
                        </a:rPr>
                        <a:t>الكاثوليكون من رسالة يوحنا الرسول الأولى</a:t>
                      </a:r>
                      <a:r>
                        <a:rPr kumimoji="0" lang="en-US" sz="3200" b="0" i="0" u="sng" strike="noStrike" cap="none" normalizeH="0" baseline="0">
                          <a:ln>
                            <a:noFill/>
                          </a:ln>
                          <a:solidFill>
                            <a:srgbClr val="FF9900"/>
                          </a:solidFill>
                          <a:effectLst/>
                          <a:latin typeface="Arial" charset="0"/>
                          <a:cs typeface="Arial" charset="0"/>
                        </a:rPr>
                        <a:t> </a:t>
                      </a:r>
                      <a:r>
                        <a:rPr kumimoji="0" lang="ar-SA" sz="3200" b="0" i="0" u="sng" strike="noStrike" cap="none" normalizeH="0" baseline="0">
                          <a:ln>
                            <a:noFill/>
                          </a:ln>
                          <a:solidFill>
                            <a:srgbClr val="FF9900"/>
                          </a:solidFill>
                          <a:effectLst/>
                          <a:latin typeface="Arial" charset="0"/>
                          <a:cs typeface="Arial" charset="0"/>
                        </a:rPr>
                        <a:t>( 5 : 9 ـ 21 )</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إن كُنَّا نَقبَلُ شهادَةَ النَّاسِ، فَشَهادةُ اللـه أعظَمُ جدَّاً، لأنَّ هذه هيَ شهادةُ اللـهِ التي قد شهدَ بها عن ابنهِ. مَن يُؤمِن بِابن اللـهِ فشهادة اللـه ثابتةٌ فيه.</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00"/>
                          </a:solidFill>
                          <a:effectLst/>
                          <a:latin typeface="Arial" charset="0"/>
                          <a:cs typeface="Arial" charset="0"/>
                        </a:rPr>
                        <a:t>1 John 5:9-21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If we receive the witness of men, the witness of God is greater; for this is the witness of God which He has testified of His Son. 10 He who believes in the Son of God has the witness in himself;</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00"/>
                          </a:solidFill>
                          <a:effectLst/>
                          <a:latin typeface="Arial" charset="0"/>
                          <a:cs typeface="Arial" charset="0"/>
                        </a:rPr>
                        <a:t>1 Jean 5:9-21</a:t>
                      </a:r>
                      <a:endParaRPr kumimoji="0" lang="fr-FR" sz="3200" b="0" i="0" u="sng"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9 Si nous recevons le témoignage des hommes, le témoignage de Dieu est plus grand ; car voici le témoignage de Dieu : c’est qu’il rend témoignage à son Fils. 10 Celui qui croit au Fils de Dieu, a ce témoignage en lui–même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82313" name="Rectangle 41"/>
          <p:cNvSpPr>
            <a:spLocks noGrp="1" noChangeArrowheads="1"/>
          </p:cNvSpPr>
          <p:nvPr>
            <p:ph type="ctrTitle"/>
          </p:nvPr>
        </p:nvSpPr>
        <p:spPr/>
        <p:txBody>
          <a:bodyPr/>
          <a:lstStyle/>
          <a:p>
            <a:r>
              <a:rPr lang="en-US"/>
              <a:t>4c</a:t>
            </a:r>
          </a:p>
        </p:txBody>
      </p:sp>
    </p:spTree>
  </p:cSld>
  <p:clrMapOvr>
    <a:masterClrMapping/>
  </p:clrMapOvr>
</p:sld>
</file>

<file path=ppt/slides/slide1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2725" name="Group 37"/>
          <p:cNvGraphicFramePr>
            <a:graphicFrameLocks noGrp="1"/>
          </p:cNvGraphicFramePr>
          <p:nvPr/>
        </p:nvGraphicFramePr>
        <p:xfrm>
          <a:off x="76200" y="152400"/>
          <a:ext cx="9067800" cy="6204840"/>
        </p:xfrm>
        <a:graphic>
          <a:graphicData uri="http://schemas.openxmlformats.org/drawingml/2006/table">
            <a:tbl>
              <a:tblPr/>
              <a:tblGrid>
                <a:gridCol w="4648200">
                  <a:extLst>
                    <a:ext uri="{9D8B030D-6E8A-4147-A177-3AD203B41FA5}">
                      <a16:colId xmlns:a16="http://schemas.microsoft.com/office/drawing/2014/main" val="20000"/>
                    </a:ext>
                  </a:extLst>
                </a:gridCol>
                <a:gridCol w="4419600">
                  <a:extLst>
                    <a:ext uri="{9D8B030D-6E8A-4147-A177-3AD203B41FA5}">
                      <a16:colId xmlns:a16="http://schemas.microsoft.com/office/drawing/2014/main" val="20001"/>
                    </a:ext>
                  </a:extLst>
                </a:gridCol>
              </a:tblGrid>
              <a:tr h="10668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ومَن لا يُصدِّقُ اللـهَ، فَقَد جَعَلهُ كاذباً، لأنَّه لم يُؤمِن بالشَّهادة التي قَد شَهدَ بها اللـهُ عن ابنهِ. وهذه هيَ الشَّهادةُ: أنَّ اللـهَ أعطانا الحياة الأبديَّة، وهذهِ الحياةُ هيَ في ابنهِ.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he who does not believe God has made Him a liar, because he has not believed the testimony that God has given of His Son. 11 And this is the testimony: that God has given us eternal life, and this life is in His Son.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celui qui ne croit pas Dieu, le fait menteur, puisqu’il ne croit pas au témoignage que Dieu a rendu à son Fils.11 Et voici ce témoignage : Dieu nous a donné la vie éternelle, et cette vie est en son Fils.</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3340" name="Group 44"/>
          <p:cNvGraphicFramePr>
            <a:graphicFrameLocks noGrp="1"/>
          </p:cNvGraphicFramePr>
          <p:nvPr/>
        </p:nvGraphicFramePr>
        <p:xfrm>
          <a:off x="0" y="152400"/>
          <a:ext cx="9144000" cy="6396864"/>
        </p:xfrm>
        <a:graphic>
          <a:graphicData uri="http://schemas.openxmlformats.org/drawingml/2006/table">
            <a:tbl>
              <a:tblPr/>
              <a:tblGrid>
                <a:gridCol w="5334000">
                  <a:extLst>
                    <a:ext uri="{9D8B030D-6E8A-4147-A177-3AD203B41FA5}">
                      <a16:colId xmlns:a16="http://schemas.microsoft.com/office/drawing/2014/main" val="20000"/>
                    </a:ext>
                  </a:extLst>
                </a:gridCol>
                <a:gridCol w="3810000">
                  <a:extLst>
                    <a:ext uri="{9D8B030D-6E8A-4147-A177-3AD203B41FA5}">
                      <a16:colId xmlns:a16="http://schemas.microsoft.com/office/drawing/2014/main" val="20001"/>
                    </a:ext>
                  </a:extLst>
                </a:gridCol>
              </a:tblGrid>
              <a:tr h="15240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مَن لهُ ابن الله لهُ الحياةُ، ومن ليسَ لهُ ابن اللهِ فليست لهُ الحياةُ. كتبتُ إليكُم بهذا كي تَعلَموا أنَّ لكُم حياةً أبديَّةً أيُّها المؤمنونَ بِاسم ابن اللهِ.</a:t>
                      </a:r>
                      <a:r>
                        <a:rPr kumimoji="0" lang="ar-SA" sz="2400" b="0" i="0" u="none" strike="noStrike" cap="none" normalizeH="0" baseline="0">
                          <a:ln>
                            <a:noFill/>
                          </a:ln>
                          <a:solidFill>
                            <a:schemeClr val="bg1"/>
                          </a:solidFill>
                          <a:effectLst/>
                          <a:latin typeface="Arial" charset="0"/>
                          <a:cs typeface="Arial" charset="0"/>
                        </a:rPr>
                        <a:t> </a:t>
                      </a:r>
                      <a:endParaRPr kumimoji="0" lang="en-US" sz="2400" b="1"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He who has the Son has life; he who does not have the Son of God does not have life. 13 These things I have written to you who believe in the name of the Son of God, that you may know that you have eternal life, and that you may continue to believe in the name of the Son of God.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Celui qui a le Fils a la vie ; celui qui n’a pas le Fils de Dieu n’a pas la vie.13  Cela, je vous l’ai écrit, afin que vous sachiez que vous avez la vie éternelle, vous qui croyez au nom du Fils de Dieu.</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4350" name="Group 30"/>
          <p:cNvGraphicFramePr>
            <a:graphicFrameLocks noGrp="1"/>
          </p:cNvGraphicFramePr>
          <p:nvPr/>
        </p:nvGraphicFramePr>
        <p:xfrm>
          <a:off x="0" y="152400"/>
          <a:ext cx="9144000" cy="6204840"/>
        </p:xfrm>
        <a:graphic>
          <a:graphicData uri="http://schemas.openxmlformats.org/drawingml/2006/table">
            <a:tbl>
              <a:tblPr/>
              <a:tblGrid>
                <a:gridCol w="4191000">
                  <a:extLst>
                    <a:ext uri="{9D8B030D-6E8A-4147-A177-3AD203B41FA5}">
                      <a16:colId xmlns:a16="http://schemas.microsoft.com/office/drawing/2014/main" val="20000"/>
                    </a:ext>
                  </a:extLst>
                </a:gridCol>
                <a:gridCol w="4953000">
                  <a:extLst>
                    <a:ext uri="{9D8B030D-6E8A-4147-A177-3AD203B41FA5}">
                      <a16:colId xmlns:a16="http://schemas.microsoft.com/office/drawing/2014/main" val="20001"/>
                    </a:ext>
                  </a:extLst>
                </a:gridCol>
              </a:tblGrid>
              <a:tr h="15240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وهذه هيَ الدَّالةُ التي لنا عندهُ: أنَّهُ إنْ طلبنا شيئاً حسبَ مشيئتهِ يَسمعُ لنا. وإن كُنَّا نرى أنَّهُ يسمعُ لنا كُلَّ ما نطلُبهُ منهُ، نَعلمُ أنَّ لنا الطِّلباتِ التي طلبناها.</a:t>
                      </a:r>
                      <a:r>
                        <a:rPr kumimoji="0" lang="ar-SA" sz="2800" b="0" i="0" u="none" strike="noStrike" cap="none" normalizeH="0" baseline="0">
                          <a:ln>
                            <a:noFill/>
                          </a:ln>
                          <a:solidFill>
                            <a:schemeClr val="bg1"/>
                          </a:solidFill>
                          <a:effectLst/>
                          <a:latin typeface="Arial" charset="0"/>
                          <a:cs typeface="Arial" charset="0"/>
                        </a:rPr>
                        <a:t> </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 Now this is the confidence that we have in Him, that if we ask anything according to His will, He hears us. 15 And if we know that He hears us, whatever we ask, we know that we have the petitions that we have asked of Him.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14 Voici l’assurance que nous avons auprès de lui : si nous demandons quelque chose selon sa volonté, il nous écoute.15 Et si nous savons qu’il nous écoute, quoi que ce soit que nous demandions, nous savons que nous possédons ce que nous lui avons demandé.</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5392" name="Group 48"/>
          <p:cNvGraphicFramePr>
            <a:graphicFrameLocks noGrp="1"/>
          </p:cNvGraphicFramePr>
          <p:nvPr/>
        </p:nvGraphicFramePr>
        <p:xfrm>
          <a:off x="0" y="76200"/>
          <a:ext cx="9144000" cy="6248400"/>
        </p:xfrm>
        <a:graphic>
          <a:graphicData uri="http://schemas.openxmlformats.org/drawingml/2006/table">
            <a:tbl>
              <a:tblPr/>
              <a:tblGrid>
                <a:gridCol w="4114800">
                  <a:extLst>
                    <a:ext uri="{9D8B030D-6E8A-4147-A177-3AD203B41FA5}">
                      <a16:colId xmlns:a16="http://schemas.microsoft.com/office/drawing/2014/main" val="20000"/>
                    </a:ext>
                  </a:extLst>
                </a:gridCol>
                <a:gridCol w="5029200">
                  <a:extLst>
                    <a:ext uri="{9D8B030D-6E8A-4147-A177-3AD203B41FA5}">
                      <a16:colId xmlns:a16="http://schemas.microsoft.com/office/drawing/2014/main" val="20001"/>
                    </a:ext>
                  </a:extLst>
                </a:gridCol>
              </a:tblGrid>
              <a:tr h="16002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إنْ رأى أحدٌ أخاهُ يخطئُ خطيَّةً ليستِ موجبةً للموتِ، فليطلُبُ أنْ تُعطَى لهُ حياةً للذينَ يُخطئونَ خطيَّةٌ ليست للموتِ،</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16 If anyone sees his brother sinning a sin which does not lead to death, he will ask, and He will give him life for those who commit sin not leading to death.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16 Si quelqu’un voit son frère commettre un péché qui ne mène pas à la mort, qu’il prie, et (Dieu) lui donnera la vie ; (il s’agit de) ceux qui commettent un péché qui ne mène pas à la mort. </a:t>
                      </a:r>
                      <a:endParaRPr kumimoji="0" lang="fr-FR" sz="24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6678" name="Group 22"/>
          <p:cNvGraphicFramePr>
            <a:graphicFrameLocks noGrp="1"/>
          </p:cNvGraphicFramePr>
          <p:nvPr/>
        </p:nvGraphicFramePr>
        <p:xfrm>
          <a:off x="76200" y="76200"/>
          <a:ext cx="9067800" cy="6248400"/>
        </p:xfrm>
        <a:graphic>
          <a:graphicData uri="http://schemas.openxmlformats.org/drawingml/2006/table">
            <a:tbl>
              <a:tblPr/>
              <a:tblGrid>
                <a:gridCol w="4343400">
                  <a:extLst>
                    <a:ext uri="{9D8B030D-6E8A-4147-A177-3AD203B41FA5}">
                      <a16:colId xmlns:a16="http://schemas.microsoft.com/office/drawing/2014/main" val="20000"/>
                    </a:ext>
                  </a:extLst>
                </a:gridCol>
                <a:gridCol w="4724400">
                  <a:extLst>
                    <a:ext uri="{9D8B030D-6E8A-4147-A177-3AD203B41FA5}">
                      <a16:colId xmlns:a16="http://schemas.microsoft.com/office/drawing/2014/main" val="20001"/>
                    </a:ext>
                  </a:extLst>
                </a:gridCol>
              </a:tblGrid>
              <a:tr h="16002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توجد خطيَّةٌ ليست مُوجِبة للموتِ ليس قولي عن تلك أن يُطلبَ من أجلها. كلُّ إثمٍ هو خطيَّةٌ وتوجد خطيَّةٌ ليست مُوجِبة للموتِ.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There is sin leading to death. I do not say that he should pray about that. 17 All unrighteousness is sin, and there is sin not leading to death.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Il y a un péché qui mène à la mort, ce n’est pas pour ce péché–là que je dis de prier.17 Toute injustice est un péché, et il y a tel péché qui ne mène pas à la mort.</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3745" name="Group 33"/>
          <p:cNvGraphicFramePr>
            <a:graphicFrameLocks noGrp="1"/>
          </p:cNvGraphicFramePr>
          <p:nvPr/>
        </p:nvGraphicFramePr>
        <p:xfrm>
          <a:off x="0" y="76200"/>
          <a:ext cx="9144000" cy="6502656"/>
        </p:xfrm>
        <a:graphic>
          <a:graphicData uri="http://schemas.openxmlformats.org/drawingml/2006/table">
            <a:tbl>
              <a:tblPr/>
              <a:tblGrid>
                <a:gridCol w="4495800">
                  <a:extLst>
                    <a:ext uri="{9D8B030D-6E8A-4147-A177-3AD203B41FA5}">
                      <a16:colId xmlns:a16="http://schemas.microsoft.com/office/drawing/2014/main" val="20000"/>
                    </a:ext>
                  </a:extLst>
                </a:gridCol>
                <a:gridCol w="4648200">
                  <a:extLst>
                    <a:ext uri="{9D8B030D-6E8A-4147-A177-3AD203B41FA5}">
                      <a16:colId xmlns:a16="http://schemas.microsoft.com/office/drawing/2014/main" val="20001"/>
                    </a:ext>
                  </a:extLst>
                </a:gridCol>
              </a:tblGrid>
              <a:tr h="11430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نحنُ نعلَمُ أنَّ كُلَّ من وُلِدَ من اللهِ لا يُخطئُ، بل المولودُ من اللهِ يحفظُ ذاتهُ، ولا يُمسُّهُ الشِّرِّيرُ. نَعلمُ أنَّنا نحنُ من اللهِ، والعالم كُلَّهُ قد وُضِعَ في الشِّرِّير.</a:t>
                      </a:r>
                      <a:r>
                        <a:rPr kumimoji="0" lang="ar-SA" sz="2400" b="0" i="0" u="none" strike="noStrike" cap="none" normalizeH="0" baseline="0">
                          <a:ln>
                            <a:noFill/>
                          </a:ln>
                          <a:solidFill>
                            <a:schemeClr val="bg1"/>
                          </a:solidFill>
                          <a:effectLst/>
                          <a:latin typeface="Arial" charset="0"/>
                          <a:cs typeface="Arial" charset="0"/>
                        </a:rPr>
                        <a:t> </a:t>
                      </a:r>
                      <a:endParaRPr kumimoji="0" lang="en-US" sz="24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18 We know that whoever is born of God does not sin; but he who has been born of God keeps himself, and the wicked one does not touch him. 19 We know that we are of God, and the whole world lies under the sway of the wicked one.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Nous savons que quiconque est né de Dieu ne pèche pas ; mais Celui qui est engendré de Dieu le garde, et le Malin ne le touche pas. 19 Nous savons que nous sommes de Dieu, et que le monde entier est au pouvoir du Malin.</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0733" name="Group 29"/>
          <p:cNvGraphicFramePr>
            <a:graphicFrameLocks noGrp="1"/>
          </p:cNvGraphicFramePr>
          <p:nvPr/>
        </p:nvGraphicFramePr>
        <p:xfrm>
          <a:off x="0" y="76200"/>
          <a:ext cx="9144000" cy="6387720"/>
        </p:xfrm>
        <a:graphic>
          <a:graphicData uri="http://schemas.openxmlformats.org/drawingml/2006/table">
            <a:tbl>
              <a:tblPr/>
              <a:tblGrid>
                <a:gridCol w="4343400">
                  <a:extLst>
                    <a:ext uri="{9D8B030D-6E8A-4147-A177-3AD203B41FA5}">
                      <a16:colId xmlns:a16="http://schemas.microsoft.com/office/drawing/2014/main" val="20000"/>
                    </a:ext>
                  </a:extLst>
                </a:gridCol>
                <a:gridCol w="4800600">
                  <a:extLst>
                    <a:ext uri="{9D8B030D-6E8A-4147-A177-3AD203B41FA5}">
                      <a16:colId xmlns:a16="http://schemas.microsoft.com/office/drawing/2014/main" val="20001"/>
                    </a:ext>
                  </a:extLst>
                </a:gridCol>
              </a:tblGrid>
              <a:tr h="16002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ونَعلمُ أنَّ ابن اللهِ قد جاءَ ووهَبَ لنا عِلماً لنعرفَ الإلهُ الحقيقي، ونثبُت في ابنهِ يسوعَ المسيح. هذا هو الإلهُ الحقيقي والحياةُ الأبديَّةُ. أيُّها الأبناءُ احفظوا أنفُسكم من الأصنام.</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20 And we know that the Son of God has come and has given us an understanding, that we may know Him who is true; and we are in Him who is true, in His Son Jesus Christ. This is the true God and eternal life. 21 Little children, keep yourselves from idols.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20 Nous savons aussi que le Fils de Dieu est venu, et qu’il nous a donné l’intelligence pour connaître (celui qui est) le Véritable ; et nous sommes dans le Véritable, en son Fils Jésus–Christ. C’est lui le Dieu véritable et la vie éternelle. 21 Petits enfants, gardez–vous des idoles.</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682" name="Rectangle 2"/>
          <p:cNvSpPr>
            <a:spLocks noChangeArrowheads="1"/>
          </p:cNvSpPr>
          <p:nvPr/>
        </p:nvSpPr>
        <p:spPr bwMode="auto">
          <a:xfrm>
            <a:off x="323850" y="260350"/>
            <a:ext cx="8569325" cy="5327650"/>
          </a:xfrm>
          <a:prstGeom prst="rect">
            <a:avLst/>
          </a:prstGeom>
          <a:noFill/>
          <a:ln w="9525">
            <a:noFill/>
            <a:miter lim="800000"/>
            <a:headEnd/>
            <a:tailEnd/>
          </a:ln>
          <a:effectLst/>
        </p:spPr>
        <p:txBody>
          <a:bodyPr>
            <a:spAutoFit/>
          </a:bodyPr>
          <a:lstStyle/>
          <a:p>
            <a:pPr algn="ctr" rtl="1"/>
            <a:r>
              <a:rPr lang="en-US" sz="2800">
                <a:solidFill>
                  <a:srgbClr val="FF9900"/>
                </a:solidFill>
              </a:rPr>
              <a:t>Do not love the world, nor the things which are in the world. The world shall pass away and all its desires; but he who does the will of God shall abide forever. Amen.</a:t>
            </a:r>
          </a:p>
          <a:p>
            <a:pPr algn="ctr" rtl="1"/>
            <a:endParaRPr lang="en-US" sz="2800">
              <a:solidFill>
                <a:srgbClr val="FF9900"/>
              </a:solidFill>
            </a:endParaRPr>
          </a:p>
          <a:p>
            <a:pPr algn="ctr" rtl="1"/>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CA" sz="2800">
              <a:solidFill>
                <a:srgbClr val="FF9900"/>
              </a:solidFill>
            </a:endParaRPr>
          </a:p>
          <a:p>
            <a:pPr algn="ctr">
              <a:lnSpc>
                <a:spcPct val="85000"/>
              </a:lnSpc>
              <a:spcBef>
                <a:spcPct val="50000"/>
              </a:spcBef>
            </a:pPr>
            <a:endParaRPr lang="fr-CA" sz="2800">
              <a:solidFill>
                <a:srgbClr val="FF9900"/>
              </a:solidFill>
            </a:endParaRPr>
          </a:p>
          <a:p>
            <a:pPr algn="ctr">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7" name="Picture 3" descr="pointing"/>
          <p:cNvPicPr>
            <a:picLocks noChangeAspect="1" noChangeArrowheads="1"/>
          </p:cNvPicPr>
          <p:nvPr/>
        </p:nvPicPr>
        <p:blipFill>
          <a:blip r:embed="rId2"/>
          <a:srcRect/>
          <a:stretch>
            <a:fillRect/>
          </a:stretch>
        </p:blipFill>
        <p:spPr bwMode="auto">
          <a:xfrm>
            <a:off x="4140200" y="6072206"/>
            <a:ext cx="1238250" cy="628650"/>
          </a:xfrm>
          <a:prstGeom prst="rect">
            <a:avLst/>
          </a:prstGeom>
          <a:noFill/>
        </p:spPr>
      </p:pic>
      <p:sp>
        <p:nvSpPr>
          <p:cNvPr id="8" name="Text Box 4">
            <a:hlinkClick r:id="" action="ppaction://macro?name=backToPraxis"/>
          </p:cNvPr>
          <p:cNvSpPr txBox="1">
            <a:spLocks noChangeArrowheads="1"/>
          </p:cNvSpPr>
          <p:nvPr/>
        </p:nvSpPr>
        <p:spPr bwMode="auto">
          <a:xfrm>
            <a:off x="5360988" y="6080125"/>
            <a:ext cx="3706812" cy="701675"/>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000" b="1" dirty="0"/>
              <a:t>Continue to </a:t>
            </a:r>
            <a:r>
              <a:rPr lang="en-CA" b="1" dirty="0"/>
              <a:t>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8706" name="Rectangle 2"/>
          <p:cNvSpPr>
            <a:spLocks noGrp="1" noChangeArrowheads="1"/>
          </p:cNvSpPr>
          <p:nvPr>
            <p:ph type="title" idx="4294967295"/>
          </p:nvPr>
        </p:nvSpPr>
        <p:spPr>
          <a:xfrm>
            <a:off x="762000" y="1773238"/>
            <a:ext cx="7772400" cy="3048000"/>
          </a:xfrm>
          <a:noFill/>
          <a:ln/>
        </p:spPr>
        <p:txBody>
          <a:bodyPr/>
          <a:lstStyle/>
          <a:p>
            <a:r>
              <a:rPr lang="en-AU" sz="4000" i="1">
                <a:solidFill>
                  <a:schemeClr val="bg1"/>
                </a:solidFill>
              </a:rPr>
              <a:t>The Acts of our fathers, the apostles, may their blessings be with us.  Amen.</a:t>
            </a:r>
          </a:p>
        </p:txBody>
      </p:sp>
      <p:sp>
        <p:nvSpPr>
          <p:cNvPr id="328707"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a:spcBef>
                <a:spcPct val="50000"/>
              </a:spcBef>
            </a:pPr>
            <a:r>
              <a:rPr lang="en-US" sz="4000">
                <a:solidFill>
                  <a:schemeClr val="bg1"/>
                </a:solidFill>
              </a:rPr>
              <a:t>THE PRAXIS</a:t>
            </a:r>
          </a:p>
        </p:txBody>
      </p:sp>
      <p:pic>
        <p:nvPicPr>
          <p:cNvPr id="328708" name="Picture 4" descr="St John the Apostle"/>
          <p:cNvPicPr>
            <a:picLocks noChangeAspect="1" noChangeArrowheads="1"/>
          </p:cNvPicPr>
          <p:nvPr/>
        </p:nvPicPr>
        <p:blipFill>
          <a:blip r:embed="rId3"/>
          <a:srcRect/>
          <a:stretch>
            <a:fillRect/>
          </a:stretch>
        </p:blipFill>
        <p:spPr bwMode="auto">
          <a:xfrm>
            <a:off x="6096000" y="4572000"/>
            <a:ext cx="1395413" cy="1828800"/>
          </a:xfrm>
          <a:prstGeom prst="rect">
            <a:avLst/>
          </a:prstGeom>
          <a:noFill/>
        </p:spPr>
      </p:pic>
      <p:pic>
        <p:nvPicPr>
          <p:cNvPr id="328709" name="Picture 5" descr="St Peter the Apostle"/>
          <p:cNvPicPr>
            <a:picLocks noChangeAspect="1" noChangeArrowheads="1"/>
          </p:cNvPicPr>
          <p:nvPr/>
        </p:nvPicPr>
        <p:blipFill>
          <a:blip r:embed="rId4"/>
          <a:srcRect/>
          <a:stretch>
            <a:fillRect/>
          </a:stretch>
        </p:blipFill>
        <p:spPr bwMode="auto">
          <a:xfrm>
            <a:off x="1371600" y="4572000"/>
            <a:ext cx="1401763" cy="1828800"/>
          </a:xfrm>
          <a:prstGeom prst="rect">
            <a:avLst/>
          </a:prstGeom>
          <a:noFill/>
        </p:spPr>
      </p:pic>
    </p:spTree>
  </p:cSld>
  <p:clrMapOvr>
    <a:masterClrMapping/>
  </p:clrMapOvr>
  <p:transition/>
</p:sld>
</file>

<file path=ppt/slides/slide2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7437" name="Group 45"/>
          <p:cNvGraphicFramePr>
            <a:graphicFrameLocks noGrp="1"/>
          </p:cNvGraphicFramePr>
          <p:nvPr/>
        </p:nvGraphicFramePr>
        <p:xfrm>
          <a:off x="76200" y="76200"/>
          <a:ext cx="9067800" cy="6302376"/>
        </p:xfrm>
        <a:graphic>
          <a:graphicData uri="http://schemas.openxmlformats.org/drawingml/2006/table">
            <a:tbl>
              <a:tblPr/>
              <a:tblGrid>
                <a:gridCol w="4419600">
                  <a:extLst>
                    <a:ext uri="{9D8B030D-6E8A-4147-A177-3AD203B41FA5}">
                      <a16:colId xmlns:a16="http://schemas.microsoft.com/office/drawing/2014/main" val="20000"/>
                    </a:ext>
                  </a:extLst>
                </a:gridCol>
                <a:gridCol w="4648200">
                  <a:extLst>
                    <a:ext uri="{9D8B030D-6E8A-4147-A177-3AD203B41FA5}">
                      <a16:colId xmlns:a16="http://schemas.microsoft.com/office/drawing/2014/main" val="20001"/>
                    </a:ext>
                  </a:extLst>
                </a:gridCol>
              </a:tblGrid>
              <a:tr h="12954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00"/>
                          </a:solidFill>
                          <a:effectLst/>
                          <a:latin typeface="Arial" charset="0"/>
                          <a:cs typeface="Arial" charset="0"/>
                        </a:rPr>
                        <a:t>الإبركسيس فصل من أعمال آبائنا الرسل الأطهار( 11 : 2 ـ 18 )</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ولمَّا صعدَ بطرس إلى أُورشليم، خاصمه الذين مِن أهل الختان قائلين: " إنَّكَ دخلت إلى رجال غلفٍ وأكلت معهم ".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Acts 11:2-18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And when Peter came up to Jerusalem, those of the circumcision contended with him, 3 saying, You went in to uncircumcised men and ate with them!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sng" strike="noStrike" cap="none" normalizeH="0" baseline="0">
                          <a:ln>
                            <a:noFill/>
                          </a:ln>
                          <a:solidFill>
                            <a:srgbClr val="FF9900"/>
                          </a:solidFill>
                          <a:effectLst/>
                          <a:latin typeface="Arial" charset="0"/>
                          <a:cs typeface="Arial" charset="0"/>
                        </a:rPr>
                        <a:t>Actes</a:t>
                      </a:r>
                      <a:r>
                        <a:rPr kumimoji="0" lang="en-US" sz="2800" b="0" i="0" u="sng" strike="noStrike" cap="none" normalizeH="0" baseline="0">
                          <a:ln>
                            <a:noFill/>
                          </a:ln>
                          <a:solidFill>
                            <a:srgbClr val="FF9900"/>
                          </a:solidFill>
                          <a:effectLst/>
                          <a:latin typeface="Arial" charset="0"/>
                          <a:cs typeface="Arial" charset="0"/>
                        </a:rPr>
                        <a:t> 11:2-18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 Et lorsque Pierre fut monté à Jérusalem, ceux qui étaient circoncis le prirent à partie et dirent : 3  Tu es entré chez des incirconcis, et tu as mangé avec eux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87438" name="Rectangle 46"/>
          <p:cNvSpPr>
            <a:spLocks noGrp="1" noChangeArrowheads="1"/>
          </p:cNvSpPr>
          <p:nvPr>
            <p:ph type="ctrTitle"/>
          </p:nvPr>
        </p:nvSpPr>
        <p:spPr/>
        <p:txBody>
          <a:bodyPr/>
          <a:lstStyle/>
          <a:p>
            <a:r>
              <a:rPr lang="en-US"/>
              <a:t>4a</a:t>
            </a:r>
          </a:p>
        </p:txBody>
      </p:sp>
    </p:spTree>
  </p:cSld>
  <p:clrMapOvr>
    <a:masterClrMapping/>
  </p:clrMapOvr>
</p:sld>
</file>

<file path=ppt/slides/slide2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0774" name="Group 22"/>
          <p:cNvGraphicFramePr>
            <a:graphicFrameLocks noGrp="1"/>
          </p:cNvGraphicFramePr>
          <p:nvPr/>
        </p:nvGraphicFramePr>
        <p:xfrm>
          <a:off x="76200" y="152400"/>
          <a:ext cx="8991600" cy="6204840"/>
        </p:xfrm>
        <a:graphic>
          <a:graphicData uri="http://schemas.openxmlformats.org/drawingml/2006/table">
            <a:tbl>
              <a:tblPr/>
              <a:tblGrid>
                <a:gridCol w="4191000">
                  <a:extLst>
                    <a:ext uri="{9D8B030D-6E8A-4147-A177-3AD203B41FA5}">
                      <a16:colId xmlns:a16="http://schemas.microsoft.com/office/drawing/2014/main" val="20000"/>
                    </a:ext>
                  </a:extLst>
                </a:gridCol>
                <a:gridCol w="4800600">
                  <a:extLst>
                    <a:ext uri="{9D8B030D-6E8A-4147-A177-3AD203B41FA5}">
                      <a16:colId xmlns:a16="http://schemas.microsoft.com/office/drawing/2014/main" val="20001"/>
                    </a:ext>
                  </a:extLst>
                </a:gridCol>
              </a:tblGrid>
              <a:tr h="12192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فإبتدأ بطرس يُخبرهم بأمره قائلاً: " إنِّي كُنتُ في مدينة يافا أُصلِّي، فرأيتُ رؤيا في غيبةٍ : إناءً نازلاً مثل ثوب كتَّان عظيم مُدلَّى مِن السَّماء بأطرافه الأربعة، وجاء إليَّ.</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But Peter explained it to them in order from the beginning, saying: 5 I was in the city of Joppa praying; and in a trance I saw a vision, an object descending like a great sheet, let down from heaven by four corners; and it came to me.</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Alors Pierre se mit à leur faire un exposé suivi.5  Il dit : J’étais dans la ville de Jaffa, et je priais, lorsqu’en extase j’eus une vision : un objet, semblable à une grande nappe attachée par les quatre coins, descendait et s’abaissait du ciel, et venait jusqu’à moi.</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8452" name="Group 36"/>
          <p:cNvGraphicFramePr>
            <a:graphicFrameLocks noGrp="1"/>
          </p:cNvGraphicFramePr>
          <p:nvPr/>
        </p:nvGraphicFramePr>
        <p:xfrm>
          <a:off x="0" y="76200"/>
          <a:ext cx="9144000" cy="6248400"/>
        </p:xfrm>
        <a:graphic>
          <a:graphicData uri="http://schemas.openxmlformats.org/drawingml/2006/table">
            <a:tbl>
              <a:tblPr/>
              <a:tblGrid>
                <a:gridCol w="4495800">
                  <a:extLst>
                    <a:ext uri="{9D8B030D-6E8A-4147-A177-3AD203B41FA5}">
                      <a16:colId xmlns:a16="http://schemas.microsoft.com/office/drawing/2014/main" val="20000"/>
                    </a:ext>
                  </a:extLst>
                </a:gridCol>
                <a:gridCol w="4648200">
                  <a:extLst>
                    <a:ext uri="{9D8B030D-6E8A-4147-A177-3AD203B41FA5}">
                      <a16:colId xmlns:a16="http://schemas.microsoft.com/office/drawing/2014/main" val="20001"/>
                    </a:ext>
                  </a:extLst>
                </a:gridCol>
              </a:tblGrid>
              <a:tr h="16002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فهذا إلتفتُ إليه وتأمَّلتُ فيه، فرأيتُ ذوات الأربع في الأرض والوحوش والدبابات وطيور السَّماء. وسَمِعتُ صوتاً يقول: قُمْ يا بطرس اذبح وكُلْ.</a:t>
                      </a:r>
                      <a:r>
                        <a:rPr kumimoji="0" lang="ar-SA" sz="2800" b="0" i="0" u="none" strike="noStrike" cap="none" normalizeH="0" baseline="0">
                          <a:ln>
                            <a:noFill/>
                          </a:ln>
                          <a:solidFill>
                            <a:schemeClr val="bg1"/>
                          </a:solidFill>
                          <a:effectLst/>
                          <a:latin typeface="Arial" charset="0"/>
                          <a:cs typeface="Arial" charset="0"/>
                        </a:rPr>
                        <a:t> </a:t>
                      </a:r>
                      <a:endParaRPr kumimoji="0" lang="en-US" sz="2800" b="0"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When I observed it intently and considered, I saw four-footed animals of the earth, wild beasts, creeping things, and birds of the air. 7 And I heard a voice saying to me, `Rise, Peter; kill and eat.'.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En l’examinant avec attention, je vis les quadrupèdes de la terre, les bêtes sauvages, les reptiles et les oiseaux du ciel. 7 J’entendis aussi une voix qui me disait : Lève–toi, Pierre, tue et mange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9483" name="Group 43"/>
          <p:cNvGraphicFramePr>
            <a:graphicFrameLocks noGrp="1"/>
          </p:cNvGraphicFramePr>
          <p:nvPr/>
        </p:nvGraphicFramePr>
        <p:xfrm>
          <a:off x="76200" y="76200"/>
          <a:ext cx="9144000" cy="6540120"/>
        </p:xfrm>
        <a:graphic>
          <a:graphicData uri="http://schemas.openxmlformats.org/drawingml/2006/table">
            <a:tbl>
              <a:tblPr/>
              <a:tblGrid>
                <a:gridCol w="4419600">
                  <a:extLst>
                    <a:ext uri="{9D8B030D-6E8A-4147-A177-3AD203B41FA5}">
                      <a16:colId xmlns:a16="http://schemas.microsoft.com/office/drawing/2014/main" val="20000"/>
                    </a:ext>
                  </a:extLst>
                </a:gridCol>
                <a:gridCol w="4724400">
                  <a:extLst>
                    <a:ext uri="{9D8B030D-6E8A-4147-A177-3AD203B41FA5}">
                      <a16:colId xmlns:a16="http://schemas.microsoft.com/office/drawing/2014/main" val="20001"/>
                    </a:ext>
                  </a:extLst>
                </a:gridCol>
              </a:tblGrid>
              <a:tr h="17526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2800" b="0" i="0" u="none" strike="noStrike" cap="none" normalizeH="0" baseline="0">
                          <a:ln>
                            <a:noFill/>
                          </a:ln>
                          <a:solidFill>
                            <a:schemeClr val="bg1"/>
                          </a:solidFill>
                          <a:effectLst/>
                          <a:latin typeface="Arial" charset="0"/>
                          <a:cs typeface="Arial" charset="0"/>
                        </a:rPr>
                        <a:t>فقلت: حاشا </a:t>
                      </a:r>
                      <a:r>
                        <a:rPr kumimoji="0" lang="ar-SA" sz="3200" b="0" i="0" u="none" strike="noStrike" cap="none" normalizeH="0" baseline="0">
                          <a:ln>
                            <a:noFill/>
                          </a:ln>
                          <a:solidFill>
                            <a:schemeClr val="bg1"/>
                          </a:solidFill>
                          <a:effectLst/>
                          <a:latin typeface="Arial" charset="0"/>
                          <a:cs typeface="Arial" charset="0"/>
                        </a:rPr>
                        <a:t>لي ياربُّ، لأنَّه لم يدخل فمي قطُّ شيءٌ نجسٌ أو دنسٌ. فأجاب الصَّوت مرة ثانية مِن السَّماء قائلاً: ما طهَّرَهُ الله لا تُنجِّسَهُ أنتَ. وكان هذا على ثلاث مرَّات. ثمَّ رُفِعَ كُلّ شيءٍ ثانيةً إلى السَّماء أيضاً. </a:t>
                      </a:r>
                      <a:endParaRPr kumimoji="0" lang="en-US" sz="2400" b="0" i="0" u="none" strike="noStrike" cap="none" normalizeH="0" baseline="0">
                        <a:ln>
                          <a:noFill/>
                        </a:ln>
                        <a:solidFill>
                          <a:srgbClr val="FF9900"/>
                        </a:solidFill>
                        <a:effectLst/>
                        <a:latin typeface="Arial" charset="0"/>
                        <a:cs typeface="Arial" charset="0"/>
                      </a:endParaRPr>
                    </a:p>
                  </a:txBody>
                  <a:tcPr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But I said, `Not so, Lord! For nothing common or unclean has at any time entered my mouth.' 9 But the voice answered me again from heaven, `What God has cleansed you must not call common.' 10 Now this was done three times, and all were drawn up again into heaven.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Mais je dis : non, Seigneur, car jamais rien de souillé ou d’impur n’est entré dans ma bouche. 9 Et pour la seconde fois, du ciel la voix reprit : Ce que Dieu a déclaré pur, ne le regarde pas comme souillé.10 Cela se </a:t>
                      </a:r>
                      <a:r>
                        <a:rPr kumimoji="0" lang="fr-FR" sz="2700" b="0" i="0" u="none" strike="noStrike" cap="none" normalizeH="0" baseline="0">
                          <a:ln>
                            <a:noFill/>
                          </a:ln>
                          <a:solidFill>
                            <a:schemeClr val="bg1"/>
                          </a:solidFill>
                          <a:effectLst/>
                          <a:latin typeface="Arial" charset="0"/>
                          <a:cs typeface="Arial" charset="0"/>
                        </a:rPr>
                        <a:t>produisit </a:t>
                      </a:r>
                      <a:r>
                        <a:rPr kumimoji="0" lang="fr-FR" sz="2800" b="0" i="0" u="none" strike="noStrike" cap="none" normalizeH="0" baseline="0">
                          <a:ln>
                            <a:noFill/>
                          </a:ln>
                          <a:solidFill>
                            <a:schemeClr val="bg1"/>
                          </a:solidFill>
                          <a:effectLst/>
                          <a:latin typeface="Arial" charset="0"/>
                          <a:cs typeface="Arial" charset="0"/>
                        </a:rPr>
                        <a:t>jusqu’à trois fois ; puis tout fut retiré dans le ciel.</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1769" name="Group 41"/>
          <p:cNvGraphicFramePr>
            <a:graphicFrameLocks noGrp="1"/>
          </p:cNvGraphicFramePr>
          <p:nvPr/>
        </p:nvGraphicFramePr>
        <p:xfrm>
          <a:off x="76200" y="76200"/>
          <a:ext cx="9067800" cy="6387720"/>
        </p:xfrm>
        <a:graphic>
          <a:graphicData uri="http://schemas.openxmlformats.org/drawingml/2006/table">
            <a:tbl>
              <a:tblPr/>
              <a:tblGrid>
                <a:gridCol w="4495800">
                  <a:extLst>
                    <a:ext uri="{9D8B030D-6E8A-4147-A177-3AD203B41FA5}">
                      <a16:colId xmlns:a16="http://schemas.microsoft.com/office/drawing/2014/main" val="20000"/>
                    </a:ext>
                  </a:extLst>
                </a:gridCol>
                <a:gridCol w="4572000">
                  <a:extLst>
                    <a:ext uri="{9D8B030D-6E8A-4147-A177-3AD203B41FA5}">
                      <a16:colId xmlns:a16="http://schemas.microsoft.com/office/drawing/2014/main" val="20001"/>
                    </a:ext>
                  </a:extLst>
                </a:gridCol>
              </a:tblGrid>
              <a:tr h="16002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وإذا بثلاثة رجال في الحال وقفوا على باب البيت الذي كُنتُ فيه، مُرسَلِينَ إليَّ مِن قيصريَّة</a:t>
                      </a:r>
                      <a:r>
                        <a:rPr kumimoji="0" lang="ar-SA" sz="2800" b="0" i="0" u="none" strike="noStrike" cap="none" normalizeH="0" baseline="0">
                          <a:ln>
                            <a:noFill/>
                          </a:ln>
                          <a:solidFill>
                            <a:schemeClr val="bg1"/>
                          </a:solidFill>
                          <a:effectLst/>
                          <a:latin typeface="Arial" charset="0"/>
                          <a:cs typeface="Arial" charset="0"/>
                        </a:rPr>
                        <a:t>.</a:t>
                      </a:r>
                      <a:r>
                        <a:rPr kumimoji="0" lang="ar-SA" sz="24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فقال لي الرُّوح انطلق معهم غير مُرتابٍ في شيءٍ. وجاء معي أيضاً هؤلاء الإخوة السِّتَّة. فدخلنا بيت الرَّجُل،</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At that very moment, three men stood before the house where I was, having been sent to me from Caesarea.12 Then the Spirit told me to go with them, doubting nothing. Moreover these six brethren accompanied me, and we entered the man's house.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Et voici : aussitôt trois hommes envoyés de Césarée vers moi se présentèrent à la maison où nous étions.12  L’Esprit me dit de partir avec eux sans hésiter. Les six frères que voici m’ont accompagné, et nous sommes entrés dans la maison de Corneille.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2827" name="Group 75"/>
          <p:cNvGraphicFramePr>
            <a:graphicFrameLocks noGrp="1"/>
          </p:cNvGraphicFramePr>
          <p:nvPr/>
        </p:nvGraphicFramePr>
        <p:xfrm>
          <a:off x="76200" y="76200"/>
          <a:ext cx="9067800" cy="6477000"/>
        </p:xfrm>
        <a:graphic>
          <a:graphicData uri="http://schemas.openxmlformats.org/drawingml/2006/table">
            <a:tbl>
              <a:tblPr/>
              <a:tblGrid>
                <a:gridCol w="4495800">
                  <a:extLst>
                    <a:ext uri="{9D8B030D-6E8A-4147-A177-3AD203B41FA5}">
                      <a16:colId xmlns:a16="http://schemas.microsoft.com/office/drawing/2014/main" val="20000"/>
                    </a:ext>
                  </a:extLst>
                </a:gridCol>
                <a:gridCol w="4572000">
                  <a:extLst>
                    <a:ext uri="{9D8B030D-6E8A-4147-A177-3AD203B41FA5}">
                      <a16:colId xmlns:a16="http://schemas.microsoft.com/office/drawing/2014/main" val="20001"/>
                    </a:ext>
                  </a:extLst>
                </a:gridCol>
              </a:tblGrid>
              <a:tr h="18288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فأخبرنا كيفَ رأى الملاك في بيته قائماً وقائلاً له: أرسِل إلى يافا، واستدع سمعان الذي يُدعَى بطرس، وهذا يُكلِّمكَ كلاماً به تَخلُص أنتَ وكلُّ بيتكَ.</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And he told us how he had seen an angel standing in his house, who said to him, `Send men to Joppa,and call for Simon whose surname is Peter, 14 `who will tell you words by which you and all your household will be saved.'</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Celui–ci nous raconta comment il avait vu dans sa maison l’ange qui se présentait et disait : Envoie chercher, à Jaffa, Simon surnommé Pierre,14 qui te dira des paroles par lesquelles tu seras sauvé, toi et toute ta maison.</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1811" name="Group 35"/>
          <p:cNvGraphicFramePr>
            <a:graphicFrameLocks noGrp="1"/>
          </p:cNvGraphicFramePr>
          <p:nvPr/>
        </p:nvGraphicFramePr>
        <p:xfrm>
          <a:off x="0" y="152400"/>
          <a:ext cx="9067800" cy="6344160"/>
        </p:xfrm>
        <a:graphic>
          <a:graphicData uri="http://schemas.openxmlformats.org/drawingml/2006/table">
            <a:tbl>
              <a:tblPr/>
              <a:tblGrid>
                <a:gridCol w="4267200">
                  <a:extLst>
                    <a:ext uri="{9D8B030D-6E8A-4147-A177-3AD203B41FA5}">
                      <a16:colId xmlns:a16="http://schemas.microsoft.com/office/drawing/2014/main" val="20000"/>
                    </a:ext>
                  </a:extLst>
                </a:gridCol>
                <a:gridCol w="4800600">
                  <a:extLst>
                    <a:ext uri="{9D8B030D-6E8A-4147-A177-3AD203B41FA5}">
                      <a16:colId xmlns:a16="http://schemas.microsoft.com/office/drawing/2014/main" val="20001"/>
                    </a:ext>
                  </a:extLst>
                </a:gridCol>
              </a:tblGrid>
              <a:tr h="14478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فلمَّا ابتدأت أتكلَّم، حلَّ الرُّوح القدس عليهم كما حلَّ علينا نحنُ أيضاً فى البداءة. فتذكَّرتُ كلام الربِّ كيفَ قال: إنَّ يوحنَّا عمَّد بماءٍ وأمَّا أنتُم فَسَيُعَمِّدُونَكم بالرُّوح القدس.</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15 And as I began to speak, the Holy Spirit fell upon them, as upon us at the beginning. 16 Then I remembered the word of the Lord, how He said, `John indeed baptized with water, but you shall be baptized with the Holy Spirit.'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15 Lorsque je me mis à parler, le Saint–Esprit descendit sur eux, comme (il l’avait fait) au commencement sur nous aussi. 16 Alors je me souvins de cette parole du Seigneur : Jean a baptisé d’eau, mais vous, vous serez baptisés d’Esprit Saint.</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3816" name="Group 40"/>
          <p:cNvGraphicFramePr>
            <a:graphicFrameLocks noGrp="1"/>
          </p:cNvGraphicFramePr>
          <p:nvPr/>
        </p:nvGraphicFramePr>
        <p:xfrm>
          <a:off x="0" y="76200"/>
          <a:ext cx="9144000" cy="6710808"/>
        </p:xfrm>
        <a:graphic>
          <a:graphicData uri="http://schemas.openxmlformats.org/drawingml/2006/table">
            <a:tbl>
              <a:tblPr/>
              <a:tblGrid>
                <a:gridCol w="4419600">
                  <a:extLst>
                    <a:ext uri="{9D8B030D-6E8A-4147-A177-3AD203B41FA5}">
                      <a16:colId xmlns:a16="http://schemas.microsoft.com/office/drawing/2014/main" val="20000"/>
                    </a:ext>
                  </a:extLst>
                </a:gridCol>
                <a:gridCol w="4724400">
                  <a:extLst>
                    <a:ext uri="{9D8B030D-6E8A-4147-A177-3AD203B41FA5}">
                      <a16:colId xmlns:a16="http://schemas.microsoft.com/office/drawing/2014/main" val="20001"/>
                    </a:ext>
                  </a:extLst>
                </a:gridCol>
              </a:tblGrid>
              <a:tr h="1752600">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فإنْ كان الله قـد أعطاهُم الموهِبة كما لنا أيضاً بالسَّويَّة، مؤمنينَ بالربِّ يسوع المسيح، فمَنْ أنا حتَّى أمنع اللـه؟ فلمَّا سَمِعوا ذلك سَكَتُوا، وكانوا يُمجِّدونَ الله قائلين: " إذاً أَعطَى اللهُ الوثنيِّين أيضاً التَّوبةَ للحياة!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If therefore God gave them the same gift as He gave us when we believed on the Lord Jesus Christ, who was I that I could withstand God? 18 When they heard these things they became silent; and they glorified God, saying, Then God has also granted to the Gentiles repentance to life.</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17 Or, puisque Dieu leur a fait le même don qu’à nous qui avons cru au Seigneur Jésus–Christ, qui étais je, moi, pour pouvoir </a:t>
                      </a:r>
                      <a:r>
                        <a:rPr kumimoji="0" lang="fr-FR" sz="2700" b="0" i="0" u="none" strike="noStrike" cap="none" normalizeH="0" baseline="0">
                          <a:ln>
                            <a:noFill/>
                          </a:ln>
                          <a:solidFill>
                            <a:schemeClr val="bg1"/>
                          </a:solidFill>
                          <a:effectLst/>
                          <a:latin typeface="Arial" charset="0"/>
                          <a:cs typeface="Arial" charset="0"/>
                        </a:rPr>
                        <a:t>m’opposer </a:t>
                      </a:r>
                      <a:r>
                        <a:rPr kumimoji="0" lang="fr-FR" sz="2800" b="0" i="0" u="none" strike="noStrike" cap="none" normalizeH="0" baseline="0">
                          <a:ln>
                            <a:noFill/>
                          </a:ln>
                          <a:solidFill>
                            <a:schemeClr val="bg1"/>
                          </a:solidFill>
                          <a:effectLst/>
                          <a:latin typeface="Arial" charset="0"/>
                          <a:cs typeface="Arial" charset="0"/>
                        </a:rPr>
                        <a:t>à Dieu ?18 Après avoir entendu cela, ils se calmèrent et glorifièrent Dieu, en disant : Dieu a donc accordé la repentance aussi aux païens, afin qu’ils aient la vie.</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2802" name="Rectangle 2"/>
          <p:cNvSpPr>
            <a:spLocks noChangeArrowheads="1"/>
          </p:cNvSpPr>
          <p:nvPr/>
        </p:nvSpPr>
        <p:spPr bwMode="auto">
          <a:xfrm>
            <a:off x="250825" y="508000"/>
            <a:ext cx="8642350" cy="5584825"/>
          </a:xfrm>
          <a:prstGeom prst="rect">
            <a:avLst/>
          </a:prstGeom>
          <a:noFill/>
          <a:ln w="9525">
            <a:noFill/>
            <a:miter lim="800000"/>
            <a:headEnd/>
            <a:tailEnd/>
          </a:ln>
          <a:effectLst/>
        </p:spPr>
        <p:txBody>
          <a:bodyPr>
            <a:spAutoFit/>
          </a:bodyPr>
          <a:lstStyle/>
          <a:p>
            <a:pPr algn="ctr" rtl="1"/>
            <a:r>
              <a:rPr lang="en-US" sz="3600">
                <a:solidFill>
                  <a:srgbClr val="FF9900"/>
                </a:solidFill>
              </a:rPr>
              <a:t>The word of the Lord shall grow, multiply, be mighty and be confirmed in the holy church of God. Amen</a:t>
            </a:r>
          </a:p>
          <a:p>
            <a:pPr algn="ctr" rtl="1"/>
            <a:endParaRPr lang="en-US" sz="3600">
              <a:solidFill>
                <a:srgbClr val="FF9900"/>
              </a:solidFill>
            </a:endParaRPr>
          </a:p>
          <a:p>
            <a:pPr algn="ctr" rtl="1"/>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pPr algn="ctr" rtl="1"/>
            <a:endParaRPr lang="en-CA" sz="3600">
              <a:solidFill>
                <a:srgbClr val="FF9900"/>
              </a:solidFill>
            </a:endParaRPr>
          </a:p>
          <a:p>
            <a:pPr algn="ctr"/>
            <a:r>
              <a:rPr lang="fr-CA" sz="3600">
                <a:solidFill>
                  <a:srgbClr val="FF9900"/>
                </a:solidFill>
              </a:rPr>
              <a:t>Que la parole de Dieu croisse, multiplie et soit affermis dans la sainte église de Dieu. Amen</a:t>
            </a:r>
          </a:p>
        </p:txBody>
      </p:sp>
    </p:spTree>
  </p:cSld>
  <p:clrMapOvr>
    <a:masterClrMapping/>
  </p:clrMapOvr>
</p:sld>
</file>

<file path=ppt/slides/slide2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3826" name="Rectangle 2"/>
          <p:cNvSpPr>
            <a:spLocks noGrp="1" noChangeArrowheads="1"/>
          </p:cNvSpPr>
          <p:nvPr>
            <p:ph type="title"/>
          </p:nvPr>
        </p:nvSpPr>
        <p:spPr>
          <a:xfrm>
            <a:off x="468313" y="981075"/>
            <a:ext cx="8229600" cy="2016125"/>
          </a:xfrm>
        </p:spPr>
        <p:txBody>
          <a:bodyPr/>
          <a:lstStyle/>
          <a:p>
            <a:r>
              <a:rPr lang="en-CA" sz="6000">
                <a:solidFill>
                  <a:schemeClr val="bg1"/>
                </a:solidFill>
              </a:rPr>
              <a:t>THE SYNEXARIUM</a:t>
            </a:r>
            <a:br>
              <a:rPr lang="en-CA" sz="4000">
                <a:solidFill>
                  <a:schemeClr val="bg1"/>
                </a:solidFill>
              </a:rPr>
            </a:br>
            <a:r>
              <a:rPr lang="ar-EG" sz="7200">
                <a:solidFill>
                  <a:schemeClr val="bg1"/>
                </a:solidFill>
              </a:rPr>
              <a:t>السنكسار</a:t>
            </a:r>
            <a:br>
              <a:rPr lang="ar-EG" sz="7200">
                <a:solidFill>
                  <a:schemeClr val="bg1"/>
                </a:solidFill>
              </a:rPr>
            </a:br>
            <a:r>
              <a:rPr lang="fr-CA" sz="6600">
                <a:solidFill>
                  <a:schemeClr val="bg1"/>
                </a:solidFill>
              </a:rPr>
              <a:t>LE SYNEXAIRE</a:t>
            </a:r>
            <a:endParaRPr lang="en-CA" sz="6600">
              <a:solidFill>
                <a:schemeClr val="bg1"/>
              </a:solidFill>
            </a:endParaRPr>
          </a:p>
        </p:txBody>
      </p:sp>
      <p:pic>
        <p:nvPicPr>
          <p:cNvPr id="7" name="Picture 6" descr="pointing"/>
          <p:cNvPicPr>
            <a:picLocks noChangeAspect="1" noChangeArrowheads="1"/>
          </p:cNvPicPr>
          <p:nvPr/>
        </p:nvPicPr>
        <p:blipFill>
          <a:blip r:embed="rId2"/>
          <a:srcRect/>
          <a:stretch>
            <a:fillRect/>
          </a:stretch>
        </p:blipFill>
        <p:spPr bwMode="auto">
          <a:xfrm>
            <a:off x="2819400" y="6096000"/>
            <a:ext cx="1238250" cy="628650"/>
          </a:xfrm>
          <a:prstGeom prst="rect">
            <a:avLst/>
          </a:prstGeom>
          <a:noFill/>
          <a:ln w="9525">
            <a:noFill/>
            <a:miter lim="800000"/>
            <a:headEnd/>
            <a:tailEnd/>
          </a:ln>
        </p:spPr>
      </p:pic>
      <p:sp>
        <p:nvSpPr>
          <p:cNvPr id="8"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000" b="1" dirty="0"/>
              <a:t>Back to Liturgy</a:t>
            </a:r>
            <a:r>
              <a:rPr lang="ar-EG" sz="2000" b="1" dirty="0"/>
              <a:t>  </a:t>
            </a:r>
            <a:r>
              <a:rPr lang="en-CA" sz="2000" b="1" dirty="0"/>
              <a:t>(AGIOS O THEOS)</a:t>
            </a:r>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4850" name="Rectangle 2"/>
          <p:cNvSpPr>
            <a:spLocks noChangeArrowheads="1"/>
          </p:cNvSpPr>
          <p:nvPr/>
        </p:nvSpPr>
        <p:spPr bwMode="auto">
          <a:xfrm>
            <a:off x="755650" y="1557338"/>
            <a:ext cx="7920038" cy="4111625"/>
          </a:xfrm>
          <a:prstGeom prst="rect">
            <a:avLst/>
          </a:prstGeom>
          <a:noFill/>
          <a:ln w="9525">
            <a:noFill/>
            <a:miter lim="800000"/>
            <a:headEnd/>
            <a:tailEnd/>
          </a:ln>
          <a:effectLst/>
        </p:spPr>
        <p:txBody>
          <a:bodyPr>
            <a:spAutoFit/>
          </a:bodyPr>
          <a:lstStyle/>
          <a:p>
            <a:pPr algn="ctr"/>
            <a:r>
              <a:rPr lang="en-US" sz="4400">
                <a:solidFill>
                  <a:srgbClr val="FF9933"/>
                </a:solidFill>
              </a:rPr>
              <a:t>Liturgy Psalm and Gospel</a:t>
            </a:r>
            <a:endParaRPr lang="en-CA" sz="4400">
              <a:solidFill>
                <a:srgbClr val="FF9933"/>
              </a:solidFill>
            </a:endParaRPr>
          </a:p>
          <a:p>
            <a:pPr algn="ctr"/>
            <a:endParaRPr lang="en-US" sz="4400">
              <a:solidFill>
                <a:srgbClr val="FF9933"/>
              </a:solidFill>
            </a:endParaRPr>
          </a:p>
          <a:p>
            <a:pPr algn="ctr" rtl="1"/>
            <a:r>
              <a:rPr lang="ar-EG" sz="4400">
                <a:solidFill>
                  <a:srgbClr val="FF9933"/>
                </a:solidFill>
              </a:rPr>
              <a:t>مزمور و أنجيل  القداس</a:t>
            </a:r>
          </a:p>
          <a:p>
            <a:pPr algn="ctr" rtl="1"/>
            <a:endParaRPr lang="en-CA" sz="4400">
              <a:solidFill>
                <a:srgbClr val="FF9933"/>
              </a:solidFill>
            </a:endParaRPr>
          </a:p>
          <a:p>
            <a:pPr algn="ctr" rtl="1"/>
            <a:r>
              <a:rPr lang="fr-CA" sz="4400">
                <a:solidFill>
                  <a:srgbClr val="FF9933"/>
                </a:solidFill>
              </a:rPr>
              <a:t>Psaume et Évangile</a:t>
            </a:r>
          </a:p>
          <a:p>
            <a:pPr algn="ctr" rtl="1"/>
            <a:r>
              <a:rPr lang="fr-CA" sz="4400">
                <a:solidFill>
                  <a:srgbClr val="FF9933"/>
                </a:solidFill>
              </a:rPr>
              <a:t> de la messe</a:t>
            </a:r>
          </a:p>
        </p:txBody>
      </p:sp>
    </p:spTree>
  </p:cSld>
  <p:clrMapOvr>
    <a:masterClrMapping/>
  </p:clrMapOvr>
</p:sld>
</file>

<file path=ppt/slides/slide2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92553" name="Group 41"/>
          <p:cNvGraphicFramePr>
            <a:graphicFrameLocks noGrp="1"/>
          </p:cNvGraphicFramePr>
          <p:nvPr/>
        </p:nvGraphicFramePr>
        <p:xfrm>
          <a:off x="76200" y="76200"/>
          <a:ext cx="9067800" cy="6555424"/>
        </p:xfrm>
        <a:graphic>
          <a:graphicData uri="http://schemas.openxmlformats.org/drawingml/2006/table">
            <a:tbl>
              <a:tblPr/>
              <a:tblGrid>
                <a:gridCol w="4343400">
                  <a:extLst>
                    <a:ext uri="{9D8B030D-6E8A-4147-A177-3AD203B41FA5}">
                      <a16:colId xmlns:a16="http://schemas.microsoft.com/office/drawing/2014/main" val="20000"/>
                    </a:ext>
                  </a:extLst>
                </a:gridCol>
                <a:gridCol w="4724400">
                  <a:extLst>
                    <a:ext uri="{9D8B030D-6E8A-4147-A177-3AD203B41FA5}">
                      <a16:colId xmlns:a16="http://schemas.microsoft.com/office/drawing/2014/main" val="20001"/>
                    </a:ext>
                  </a:extLst>
                </a:gridCol>
              </a:tblGrid>
              <a:tr h="16002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dirty="0">
                          <a:ln>
                            <a:noFill/>
                          </a:ln>
                          <a:solidFill>
                            <a:srgbClr val="FF9900"/>
                          </a:solidFill>
                          <a:effectLst/>
                          <a:latin typeface="Arial" charset="0"/>
                          <a:cs typeface="Arial" charset="0"/>
                        </a:rPr>
                        <a:t>مزمور</a:t>
                      </a:r>
                      <a:r>
                        <a:rPr kumimoji="0" lang="ar-SA" sz="3600" b="0" i="0" u="sng" strike="noStrike" cap="none" normalizeH="0" baseline="0" dirty="0">
                          <a:ln>
                            <a:noFill/>
                          </a:ln>
                          <a:solidFill>
                            <a:srgbClr val="FF9900"/>
                          </a:solidFill>
                          <a:effectLst/>
                          <a:latin typeface="Arial" charset="0"/>
                          <a:cs typeface="Arial" charset="0"/>
                        </a:rPr>
                        <a:t>( </a:t>
                      </a:r>
                      <a:r>
                        <a:rPr kumimoji="0" lang="en-CA" sz="3600" b="0" i="0" u="sng" strike="noStrike" cap="none" normalizeH="0" baseline="0" dirty="0">
                          <a:ln>
                            <a:noFill/>
                          </a:ln>
                          <a:solidFill>
                            <a:srgbClr val="FF9900"/>
                          </a:solidFill>
                          <a:effectLst/>
                          <a:latin typeface="Arial" charset="0"/>
                          <a:cs typeface="Arial" charset="0"/>
                        </a:rPr>
                        <a:t>36: 9 - 10</a:t>
                      </a:r>
                      <a:r>
                        <a:rPr kumimoji="0" lang="ar-SA" sz="3600" b="0" i="0" u="sng" strike="noStrike" cap="none" normalizeH="0" baseline="0" dirty="0">
                          <a:ln>
                            <a:noFill/>
                          </a:ln>
                          <a:solidFill>
                            <a:srgbClr val="FF9900"/>
                          </a:solidFill>
                          <a:effectLst/>
                          <a:latin typeface="Arial" charset="0"/>
                          <a:cs typeface="Arial" charset="0"/>
                        </a:rPr>
                        <a:t> )</a:t>
                      </a:r>
                      <a:r>
                        <a:rPr kumimoji="0" lang="ar-SA" sz="3600" b="1" i="0" u="sng" strike="noStrike" cap="none" normalizeH="0" baseline="0" dirty="0">
                          <a:ln>
                            <a:noFill/>
                          </a:ln>
                          <a:solidFill>
                            <a:srgbClr val="FF9900"/>
                          </a:solidFill>
                          <a:effectLst/>
                          <a:latin typeface="Arial" charset="0"/>
                          <a:cs typeface="Arial" charset="0"/>
                        </a:rPr>
                        <a:t> </a:t>
                      </a:r>
                      <a:endParaRPr kumimoji="0" lang="ar-SA" sz="3600" b="0" i="0" u="sng" strike="noStrike" cap="none" normalizeH="0" baseline="0" dirty="0">
                        <a:ln>
                          <a:noFill/>
                        </a:ln>
                        <a:solidFill>
                          <a:srgbClr val="FF9900"/>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لأنَّ ينبوعَ الحياةِ عندكَ. بنورِكَ ياربُّ نُعاينُ النُّورَ. فابسِطْ رحمتَكَ على الذينَ يعرِفُونَكَ، وعدْلَكَ على المُستقيمينَ في قلوبِهِمْ.  </a:t>
                      </a:r>
                      <a:r>
                        <a:rPr kumimoji="0" lang="ar-SA" sz="3200" b="1" i="0" u="none" strike="noStrike" cap="none" normalizeH="0" baseline="0" dirty="0">
                          <a:ln>
                            <a:noFill/>
                          </a:ln>
                          <a:solidFill>
                            <a:schemeClr val="bg1"/>
                          </a:solidFill>
                          <a:effectLst/>
                          <a:latin typeface="Arial" charset="0"/>
                          <a:cs typeface="Arial" charset="0"/>
                        </a:rPr>
                        <a:t>هللويا.</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84028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00"/>
                          </a:solidFill>
                          <a:effectLst/>
                          <a:latin typeface="Arial" charset="0"/>
                          <a:cs typeface="Arial" charset="0"/>
                        </a:rPr>
                        <a:t>Psalms 36:9-10</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For with You is the fountain of life; In Your light we see light. </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4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Oh, continue Your lovingkindness to those who know You, And Your righteousness to the upright in heart.     Alleluia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200" b="0" i="0" u="sng" strike="noStrike" cap="none" normalizeH="0" baseline="0" dirty="0">
                          <a:ln>
                            <a:noFill/>
                          </a:ln>
                          <a:solidFill>
                            <a:srgbClr val="FF9900"/>
                          </a:solidFill>
                          <a:effectLst/>
                          <a:latin typeface="Arial" charset="0"/>
                          <a:cs typeface="Arial" charset="0"/>
                        </a:rPr>
                        <a:t>Psaumes</a:t>
                      </a:r>
                      <a:r>
                        <a:rPr kumimoji="0" lang="en-US" sz="3200" b="0" i="0" u="sng" strike="noStrike" cap="none" normalizeH="0" baseline="0" dirty="0">
                          <a:ln>
                            <a:noFill/>
                          </a:ln>
                          <a:solidFill>
                            <a:srgbClr val="FF9900"/>
                          </a:solidFill>
                          <a:effectLst/>
                          <a:latin typeface="Arial" charset="0"/>
                          <a:cs typeface="Arial" charset="0"/>
                        </a:rPr>
                        <a:t> 36:9-10</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9 Car auprès de toi est la source de la vie ; Par ta lumière nous voyons la lumière.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10 Étends ta bienveillance sur ceux qui te connaissent, Et ta justice sur ceux dont le </a:t>
                      </a:r>
                      <a:r>
                        <a:rPr kumimoji="0" lang="fr-FR" sz="2800" b="0" i="0" u="none" strike="noStrike" cap="none" normalizeH="0" baseline="0" dirty="0" err="1">
                          <a:ln>
                            <a:noFill/>
                          </a:ln>
                          <a:solidFill>
                            <a:schemeClr val="bg1"/>
                          </a:solidFill>
                          <a:effectLst/>
                          <a:latin typeface="Arial" charset="0"/>
                          <a:cs typeface="Arial" charset="0"/>
                        </a:rPr>
                        <a:t>coeur</a:t>
                      </a:r>
                      <a:r>
                        <a:rPr kumimoji="0" lang="fr-FR" sz="2800" b="0" i="0" u="none" strike="noStrike" cap="none" normalizeH="0" baseline="0" dirty="0">
                          <a:ln>
                            <a:noFill/>
                          </a:ln>
                          <a:solidFill>
                            <a:schemeClr val="bg1"/>
                          </a:solidFill>
                          <a:effectLst/>
                          <a:latin typeface="Arial" charset="0"/>
                          <a:cs typeface="Arial" charset="0"/>
                        </a:rPr>
                        <a:t> est droit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 </a:t>
                      </a:r>
                      <a:r>
                        <a:rPr kumimoji="0" lang="en-US" sz="2800" b="0" i="0" u="none" strike="noStrike" cap="none" normalizeH="0" baseline="0" dirty="0">
                          <a:ln>
                            <a:noFill/>
                          </a:ln>
                          <a:solidFill>
                            <a:schemeClr val="bg1"/>
                          </a:solidFill>
                          <a:effectLst/>
                          <a:latin typeface="Arial" charset="0"/>
                          <a:cs typeface="Arial" charset="0"/>
                        </a:rPr>
                        <a:t>Alleluia</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92554" name="Rectangle 42"/>
          <p:cNvSpPr>
            <a:spLocks noGrp="1" noChangeArrowheads="1"/>
          </p:cNvSpPr>
          <p:nvPr>
            <p:ph type="ctrTitle"/>
          </p:nvPr>
        </p:nvSpPr>
        <p:spPr/>
        <p:txBody>
          <a:bodyPr/>
          <a:lstStyle/>
          <a:p>
            <a:r>
              <a:rPr lang="en-US" dirty="0"/>
              <a:t>4pg</a:t>
            </a:r>
          </a:p>
        </p:txBody>
      </p:sp>
      <p:sp>
        <p:nvSpPr>
          <p:cNvPr id="4" name="Text Box 29">
            <a:hlinkClick r:id="" action="ppaction://macro?name=LetThemExaltHimForBishop"/>
          </p:cNvPr>
          <p:cNvSpPr txBox="1">
            <a:spLocks noChangeArrowheads="1"/>
          </p:cNvSpPr>
          <p:nvPr/>
        </p:nvSpPr>
        <p:spPr bwMode="auto">
          <a:xfrm>
            <a:off x="6705600" y="6019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defPPr>
              <a:defRPr lang="en-U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2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93580" name="Group 44"/>
          <p:cNvGraphicFramePr>
            <a:graphicFrameLocks noGrp="1"/>
          </p:cNvGraphicFramePr>
          <p:nvPr/>
        </p:nvGraphicFramePr>
        <p:xfrm>
          <a:off x="0" y="76200"/>
          <a:ext cx="9067800" cy="6324600"/>
        </p:xfrm>
        <a:graphic>
          <a:graphicData uri="http://schemas.openxmlformats.org/drawingml/2006/table">
            <a:tbl>
              <a:tblPr/>
              <a:tblGrid>
                <a:gridCol w="4572000">
                  <a:extLst>
                    <a:ext uri="{9D8B030D-6E8A-4147-A177-3AD203B41FA5}">
                      <a16:colId xmlns:a16="http://schemas.microsoft.com/office/drawing/2014/main" val="20000"/>
                    </a:ext>
                  </a:extLst>
                </a:gridCol>
                <a:gridCol w="4495800">
                  <a:extLst>
                    <a:ext uri="{9D8B030D-6E8A-4147-A177-3AD203B41FA5}">
                      <a16:colId xmlns:a16="http://schemas.microsoft.com/office/drawing/2014/main" val="20001"/>
                    </a:ext>
                  </a:extLst>
                </a:gridCol>
              </a:tblGrid>
              <a:tr h="16764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00"/>
                          </a:solidFill>
                          <a:effectLst/>
                          <a:latin typeface="Arial" charset="0"/>
                          <a:cs typeface="Arial" charset="0"/>
                        </a:rPr>
                        <a:t>يوحنا ( 9: 1 ـ 38 )</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وفيما هوَ مُجتازٌ نظر رجُلاً مولوداً أعمَى. فسالهُ تلاميذهُ قائلينَ: " يا مُعلِّمُ، مَن أخطأ: هذا أم أبواهُ حتَّى وُلِدَ أعمى؟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00"/>
                          </a:solidFill>
                          <a:effectLst/>
                          <a:latin typeface="Arial" charset="0"/>
                          <a:cs typeface="Arial" charset="0"/>
                        </a:rPr>
                        <a:t>John 9:1-38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Now as Jesus passed by, He saw a man who was blind from birth. 2 And His disciples asked Him, saying, Rabbi, who sinned, this man or his parents, that he was born blind?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00"/>
                          </a:solidFill>
                          <a:effectLst/>
                          <a:latin typeface="Arial" charset="0"/>
                          <a:cs typeface="Arial" charset="0"/>
                        </a:rPr>
                        <a:t>Jean 9:1-38</a:t>
                      </a:r>
                      <a:endParaRPr kumimoji="0" lang="ar-EG" sz="3200" b="0" i="0" u="sng" strike="noStrike" cap="none" normalizeH="0" baseline="0">
                        <a:ln>
                          <a:noFill/>
                        </a:ln>
                        <a:solidFill>
                          <a:srgbClr val="FF9900"/>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Jésus vit, en passant, un homme aveugle de naissance. 2 Ses disciples lui demandèrent : Rabbi, qui a péché, lui ou ses parents, pour qu’il soit né aveugle ?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93581" name="Rectangle 45"/>
          <p:cNvSpPr>
            <a:spLocks noGrp="1" noChangeArrowheads="1"/>
          </p:cNvSpPr>
          <p:nvPr>
            <p:ph type="ctrTitle"/>
          </p:nvPr>
        </p:nvSpPr>
        <p:spPr/>
        <p:txBody>
          <a:bodyPr/>
          <a:lstStyle/>
          <a:p>
            <a:r>
              <a:rPr lang="en-US" dirty="0"/>
              <a:t>4g</a:t>
            </a:r>
          </a:p>
        </p:txBody>
      </p:sp>
    </p:spTree>
  </p:cSld>
  <p:clrMapOvr>
    <a:masterClrMapping/>
  </p:clrMapOvr>
</p:sld>
</file>

<file path=ppt/slides/slide2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8175" name="Group 15"/>
          <p:cNvGraphicFramePr>
            <a:graphicFrameLocks noGrp="1"/>
          </p:cNvGraphicFramePr>
          <p:nvPr/>
        </p:nvGraphicFramePr>
        <p:xfrm>
          <a:off x="0" y="76200"/>
          <a:ext cx="9067800" cy="6324600"/>
        </p:xfrm>
        <a:graphic>
          <a:graphicData uri="http://schemas.openxmlformats.org/drawingml/2006/table">
            <a:tbl>
              <a:tblPr/>
              <a:tblGrid>
                <a:gridCol w="4419600">
                  <a:extLst>
                    <a:ext uri="{9D8B030D-6E8A-4147-A177-3AD203B41FA5}">
                      <a16:colId xmlns:a16="http://schemas.microsoft.com/office/drawing/2014/main" val="20000"/>
                    </a:ext>
                  </a:extLst>
                </a:gridCol>
                <a:gridCol w="4648200">
                  <a:extLst>
                    <a:ext uri="{9D8B030D-6E8A-4147-A177-3AD203B41FA5}">
                      <a16:colId xmlns:a16="http://schemas.microsoft.com/office/drawing/2014/main" val="20001"/>
                    </a:ext>
                  </a:extLst>
                </a:gridCol>
              </a:tblGrid>
              <a:tr h="16764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أجابَ يسوع: " لا هذا أخطأ ولا أبواهُ، لكن لتظهَرَ أعمالُ اللـهِ فيهِ.</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Jesus answered, Neither this man nor his parents sinned, but that the works of God should be revealed in him.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Jésus répondit : Ce n’est pas que lui ou ses parents aient péché ; mais c’est afin que les oeuvres de Dieu soient manifestées en lui.</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94608" name="Group 48"/>
          <p:cNvGraphicFramePr>
            <a:graphicFrameLocks noGrp="1"/>
          </p:cNvGraphicFramePr>
          <p:nvPr/>
        </p:nvGraphicFramePr>
        <p:xfrm>
          <a:off x="152400" y="76200"/>
          <a:ext cx="8991600" cy="6052440"/>
        </p:xfrm>
        <a:graphic>
          <a:graphicData uri="http://schemas.openxmlformats.org/drawingml/2006/table">
            <a:tbl>
              <a:tblPr/>
              <a:tblGrid>
                <a:gridCol w="4267200">
                  <a:extLst>
                    <a:ext uri="{9D8B030D-6E8A-4147-A177-3AD203B41FA5}">
                      <a16:colId xmlns:a16="http://schemas.microsoft.com/office/drawing/2014/main" val="20000"/>
                    </a:ext>
                  </a:extLst>
                </a:gridCol>
                <a:gridCol w="4724400">
                  <a:extLst>
                    <a:ext uri="{9D8B030D-6E8A-4147-A177-3AD203B41FA5}">
                      <a16:colId xmlns:a16="http://schemas.microsoft.com/office/drawing/2014/main" val="20001"/>
                    </a:ext>
                  </a:extLst>
                </a:gridCol>
              </a:tblGrid>
              <a:tr h="14478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ينبغي لي أن أعملَ أعمالَ الذي أرسلني ما دام النهار. يأتي ليلٌ حين لا يستطيعُ أحدٌ أن يعملَ عملاً فيهِ. ما دُمتُ في العالم فأنا نورُ العالمِ ". قال هذا</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4958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I must work the works of Him who sent Me while it is day; the night is coming when no one can work. 5 As long as I am in the world, I am the light of the world. 6 When He had said these things, </a:t>
                      </a:r>
                    </a:p>
                  </a:txBody>
                  <a:tcPr marL="108000" marR="108000" marT="46800" marB="46800" horzOverflow="overflow">
                    <a:lnL cap="flat">
                      <a:noFill/>
                    </a:lnL>
                    <a:lnR>
                      <a:noFill/>
                    </a:lnR>
                    <a:lnT>
                      <a:noFill/>
                    </a:lnT>
                    <a:lnB cap="flat">
                      <a:noFill/>
                    </a:lnB>
                    <a:lnTlToBr>
                      <a:noFill/>
                    </a:lnTlToBr>
                    <a:lnBlToTr>
                      <a:noFill/>
                    </a:lnBlToTr>
                    <a:solidFill>
                      <a:schemeClr val="tx1"/>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Il nous faut travailler, tant qu’il fait jour, aux oeuvres de celui qui m’a envoyé ; la nuit vient où personne ne peut travailler. 5 Pendant que je suis dans le monde, je suis la lumière du monde. 6 Après avoir dit cela,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95617" name="Group 33"/>
          <p:cNvGraphicFramePr>
            <a:graphicFrameLocks noGrp="1"/>
          </p:cNvGraphicFramePr>
          <p:nvPr/>
        </p:nvGraphicFramePr>
        <p:xfrm>
          <a:off x="0" y="0"/>
          <a:ext cx="9144000" cy="6324600"/>
        </p:xfrm>
        <a:graphic>
          <a:graphicData uri="http://schemas.openxmlformats.org/drawingml/2006/table">
            <a:tbl>
              <a:tblPr/>
              <a:tblGrid>
                <a:gridCol w="4724400">
                  <a:extLst>
                    <a:ext uri="{9D8B030D-6E8A-4147-A177-3AD203B41FA5}">
                      <a16:colId xmlns:a16="http://schemas.microsoft.com/office/drawing/2014/main" val="20000"/>
                    </a:ext>
                  </a:extLst>
                </a:gridCol>
                <a:gridCol w="4419600">
                  <a:extLst>
                    <a:ext uri="{9D8B030D-6E8A-4147-A177-3AD203B41FA5}">
                      <a16:colId xmlns:a16="http://schemas.microsoft.com/office/drawing/2014/main" val="20001"/>
                    </a:ext>
                  </a:extLst>
                </a:gridCol>
              </a:tblGrid>
              <a:tr h="16764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 وتفلَ على الأرضِ وصنع طيناً وطلَى</a:t>
                      </a:r>
                      <a:r>
                        <a:rPr kumimoji="0" lang="ar-SA" sz="2800" b="0" i="0" u="none" strike="noStrike" cap="none" normalizeH="0" baseline="0">
                          <a:ln>
                            <a:noFill/>
                          </a:ln>
                          <a:solidFill>
                            <a:schemeClr val="bg1"/>
                          </a:solidFill>
                          <a:effectLst/>
                          <a:latin typeface="Arial" charset="0"/>
                          <a:cs typeface="Arial" charset="0"/>
                        </a:rPr>
                        <a:t> بهِ عيني المولود أعمَى.</a:t>
                      </a:r>
                      <a:r>
                        <a:rPr kumimoji="0" lang="ar-SA" sz="3200" b="0" i="0" u="none" strike="noStrike" cap="none" normalizeH="0" baseline="0">
                          <a:ln>
                            <a:noFill/>
                          </a:ln>
                          <a:solidFill>
                            <a:schemeClr val="bg1"/>
                          </a:solidFill>
                          <a:effectLst/>
                          <a:latin typeface="Arial" charset="0"/>
                          <a:cs typeface="Arial" charset="0"/>
                        </a:rPr>
                        <a:t>وقال لهُ: " امضِ واغسل وجهكَ في بِركةِ سلوامَ " ـ الذي تفسيره مُرسَلٌ ـ فمضَى وغسلَ وجهَهُ وأتَى بصيراً.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He spat on the ground and made clay with the saliva; and He anointed the eyes of the blind man with the clay. 7 And He said to him, Go, wash in the pool of Siloam (which is translated, Sent). So he went and washed, and came back seeing.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il cracha par terre et fit de la boue avec sa salive. Puis il appliqua cette boue sur les yeux de l’aveugle</a:t>
                      </a:r>
                      <a:endParaRPr kumimoji="0" lang="en-US" sz="32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et lui dit : Va te laver au réservoir de Siloé –– ce qui se traduit par Envoyé. Il y alla, se lava et, quand il revint, il voyait.</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5797" name="Group 37"/>
          <p:cNvGraphicFramePr>
            <a:graphicFrameLocks noGrp="1"/>
          </p:cNvGraphicFramePr>
          <p:nvPr/>
        </p:nvGraphicFramePr>
        <p:xfrm>
          <a:off x="0" y="76200"/>
          <a:ext cx="9144000" cy="6553200"/>
        </p:xfrm>
        <a:graphic>
          <a:graphicData uri="http://schemas.openxmlformats.org/drawingml/2006/table">
            <a:tbl>
              <a:tblPr/>
              <a:tblGrid>
                <a:gridCol w="4267200">
                  <a:extLst>
                    <a:ext uri="{9D8B030D-6E8A-4147-A177-3AD203B41FA5}">
                      <a16:colId xmlns:a16="http://schemas.microsoft.com/office/drawing/2014/main" val="20000"/>
                    </a:ext>
                  </a:extLst>
                </a:gridCol>
                <a:gridCol w="4876800">
                  <a:extLst>
                    <a:ext uri="{9D8B030D-6E8A-4147-A177-3AD203B41FA5}">
                      <a16:colId xmlns:a16="http://schemas.microsoft.com/office/drawing/2014/main" val="20001"/>
                    </a:ext>
                  </a:extLst>
                </a:gridCol>
              </a:tblGrid>
              <a:tr h="19050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وأمَّا جيرانُهُ والذينَ كانوا يعرفونَهُ قبْلاً أنَّهُ كان يَستعطي، كانوا يقولون: " أليس هذا هو الذي كان يجلسُ ويَستعطي؟ " فقومٌ كانوا يقولون: " أنَّه هو ". آخرون كانوا يقولون: " لا، إنَّما يُشبههُ ".</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Therefore the neighbors and those who previously had seen that he was blind said, Is not this he who sat and begged?  9 Some said, This is he. Others said, He is like him.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Ses voisins, et ceux qui auparavant avaient vu qu’il était un mendiant, disaient : N’est–ce pas là celui qui se tenait assis et qui mendiait ? 9  Les uns disaient : C’est lui. D’autres disaient : Non, mais il lui ressemble.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5894" name="Group 22"/>
          <p:cNvGraphicFramePr>
            <a:graphicFrameLocks noGrp="1"/>
          </p:cNvGraphicFramePr>
          <p:nvPr/>
        </p:nvGraphicFramePr>
        <p:xfrm>
          <a:off x="0" y="152400"/>
          <a:ext cx="9067800" cy="6400800"/>
        </p:xfrm>
        <a:graphic>
          <a:graphicData uri="http://schemas.openxmlformats.org/drawingml/2006/table">
            <a:tbl>
              <a:tblPr/>
              <a:tblGrid>
                <a:gridCol w="4572000">
                  <a:extLst>
                    <a:ext uri="{9D8B030D-6E8A-4147-A177-3AD203B41FA5}">
                      <a16:colId xmlns:a16="http://schemas.microsoft.com/office/drawing/2014/main" val="20000"/>
                    </a:ext>
                  </a:extLst>
                </a:gridCol>
                <a:gridCol w="4495800">
                  <a:extLst>
                    <a:ext uri="{9D8B030D-6E8A-4147-A177-3AD203B41FA5}">
                      <a16:colId xmlns:a16="http://schemas.microsoft.com/office/drawing/2014/main" val="20001"/>
                    </a:ext>
                  </a:extLst>
                </a:gridCol>
              </a:tblGrid>
              <a:tr h="17526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وأمَّا هو فقال: " أنا هو". فقالوا لهُ: " كيف انفتحتْ عيناكَ؟</a:t>
                      </a:r>
                      <a:r>
                        <a:rPr kumimoji="0" lang="ar-SA" sz="28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 أجاب ذاكَ وقال: " إنسانٌ يُقالُ لهُ يسوعُ صنعَ طيناً وطَلَى عينيَّ بهِ، وقال لي: " اذهبْ واغسل وجهَكَ في سِلْوَامَ.</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He said, I am he. 10 Therefore they said to him, How were your eyes opened? 11 He answered and said, A Man called Jesus made clay and anointed my eyes and said to me, `Go to the pool of Siloam and wash.'</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Et lui–même disait : C’est bien moi. 10 Ils lui dirent donc : Comment tes yeux ont–ils été ouverts ? 11 Il répondit : L’homme appelé Jésus a fait de la boue, me l’a appliquée sur les yeux et m’a dit : Va te laver à Siloé.</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96652" name="Group 44"/>
          <p:cNvGraphicFramePr>
            <a:graphicFrameLocks noGrp="1"/>
          </p:cNvGraphicFramePr>
          <p:nvPr/>
        </p:nvGraphicFramePr>
        <p:xfrm>
          <a:off x="0" y="76200"/>
          <a:ext cx="9144000" cy="6387720"/>
        </p:xfrm>
        <a:graphic>
          <a:graphicData uri="http://schemas.openxmlformats.org/drawingml/2006/table">
            <a:tbl>
              <a:tblPr/>
              <a:tblGrid>
                <a:gridCol w="4495800">
                  <a:extLst>
                    <a:ext uri="{9D8B030D-6E8A-4147-A177-3AD203B41FA5}">
                      <a16:colId xmlns:a16="http://schemas.microsoft.com/office/drawing/2014/main" val="20000"/>
                    </a:ext>
                  </a:extLst>
                </a:gridCol>
                <a:gridCol w="4648200">
                  <a:extLst>
                    <a:ext uri="{9D8B030D-6E8A-4147-A177-3AD203B41FA5}">
                      <a16:colId xmlns:a16="http://schemas.microsoft.com/office/drawing/2014/main" val="20001"/>
                    </a:ext>
                  </a:extLst>
                </a:gridCol>
              </a:tblGrid>
              <a:tr h="16002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فمضيتُ وغسلتُ وجهي فأبصرتُ ". فقالوا لهُ: " أينَ ذاكَ الرَّجلُ؟ ". فقالَ: " لا أعلمُ ". فأتوا إلى الفرِّيسيِّينَ بذاكَ الذي كانَ أعمَى زماناً. وكان سبتٌ حينَ صنع يسوعُ الطِّينَ وفتحَ عينيهِ.</a:t>
                      </a:r>
                      <a:r>
                        <a:rPr kumimoji="0" lang="ar-SA" sz="2800" b="0" i="0" u="none" strike="noStrike" cap="none" normalizeH="0" baseline="0">
                          <a:ln>
                            <a:noFill/>
                          </a:ln>
                          <a:solidFill>
                            <a:schemeClr val="bg1"/>
                          </a:solidFill>
                          <a:effectLst/>
                          <a:latin typeface="Arial" charset="0"/>
                          <a:cs typeface="Arial" charset="0"/>
                        </a:rPr>
                        <a:t> </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So I went and washed, and I received sight. 12 Then they said to him, Where is He? He said, I do not know. 13 They brought him who formerly was blind to the Pharisees. 14 Now it was a Sabbath when Jesus made the clay and opened his eyes.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J’y suis allé, je me suis lavé et j’ai recouvré la vue.12  Ils lui dirent : Où est cet homme ? Il répondit : Je ne sais pas. 13 Ils menèrent vers les Pharisiens celui qui avait été aveugle. 14 Or c’était un jour de sabbat que Jésus avait fait de la boue et lui avait ouvert les yeux.</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4847" name="Group 47"/>
          <p:cNvGraphicFramePr>
            <a:graphicFrameLocks noGrp="1"/>
          </p:cNvGraphicFramePr>
          <p:nvPr/>
        </p:nvGraphicFramePr>
        <p:xfrm>
          <a:off x="0" y="152400"/>
          <a:ext cx="9144000" cy="6387720"/>
        </p:xfrm>
        <a:graphic>
          <a:graphicData uri="http://schemas.openxmlformats.org/drawingml/2006/table">
            <a:tbl>
              <a:tblPr/>
              <a:tblGrid>
                <a:gridCol w="4343400">
                  <a:extLst>
                    <a:ext uri="{9D8B030D-6E8A-4147-A177-3AD203B41FA5}">
                      <a16:colId xmlns:a16="http://schemas.microsoft.com/office/drawing/2014/main" val="20000"/>
                    </a:ext>
                  </a:extLst>
                </a:gridCol>
                <a:gridCol w="4800600">
                  <a:extLst>
                    <a:ext uri="{9D8B030D-6E8A-4147-A177-3AD203B41FA5}">
                      <a16:colId xmlns:a16="http://schemas.microsoft.com/office/drawing/2014/main" val="20001"/>
                    </a:ext>
                  </a:extLst>
                </a:gridCol>
              </a:tblGrid>
              <a:tr h="16002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فسألهُ الفرِّيسيُّونَ أيضاً كيفَ أبصرَ، فقالَ لهم: " وضع طيناً على عينيَّ واغتسلتُ،  فأبصرتُ ".</a:t>
                      </a:r>
                      <a:r>
                        <a:rPr kumimoji="0" lang="ar-SA" sz="28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فقال قومٌ مِن الفرِّيسيِّينَ: " هـذا الإنسـانُ ليـسَ من اللـهِ، لأنَّهُ لا يَحفظُ السَّبتَ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15 Then the Pharisees also asked him again how he had received his sight. He said to them, He put clay on my eyes, and I washed, and I see. 16 Therefore some of the Pharisees said, This Man is not from God, because He does not keep the Sabbath.</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15  A leur tour, les Pharisiens lui demandèrent comment il avait recouvré la vue. Et il leur dit : Il a mis de la boue sur mes yeux, je me suis lavé et je vois. 16  Sur quoi, quelques–uns des Pharisiens disaient : Cet homme ne vient pas de Dieu, car il n’observe pas le sabbat.</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5863" name="Group 39"/>
          <p:cNvGraphicFramePr>
            <a:graphicFrameLocks noGrp="1"/>
          </p:cNvGraphicFramePr>
          <p:nvPr/>
        </p:nvGraphicFramePr>
        <p:xfrm>
          <a:off x="76200" y="76200"/>
          <a:ext cx="9067800" cy="6248400"/>
        </p:xfrm>
        <a:graphic>
          <a:graphicData uri="http://schemas.openxmlformats.org/drawingml/2006/table">
            <a:tbl>
              <a:tblPr/>
              <a:tblGrid>
                <a:gridCol w="4419600">
                  <a:extLst>
                    <a:ext uri="{9D8B030D-6E8A-4147-A177-3AD203B41FA5}">
                      <a16:colId xmlns:a16="http://schemas.microsoft.com/office/drawing/2014/main" val="20000"/>
                    </a:ext>
                  </a:extLst>
                </a:gridCol>
                <a:gridCol w="4648200">
                  <a:extLst>
                    <a:ext uri="{9D8B030D-6E8A-4147-A177-3AD203B41FA5}">
                      <a16:colId xmlns:a16="http://schemas.microsoft.com/office/drawing/2014/main" val="20001"/>
                    </a:ext>
                  </a:extLst>
                </a:gridCol>
              </a:tblGrid>
              <a:tr h="16002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آخـرون قالـوا: " كيفَ يَقدرُ إنسانٌ خاطئٌ أنْ يعملَ مثلَ هذه الآياتِ؟ " وكانَ بينهم انشقاقٌ. فقالوا أيضاً للأعمى: " ماذا تقولُ أنتَ عنهُ مِن حيث إنَّهُ فَتَحَ عينَيكَ؟ " فقالَ: " إنَّهُ نبيٌّ ".</a:t>
                      </a:r>
                      <a:r>
                        <a:rPr kumimoji="0" lang="ar-SA" sz="2800" b="0" i="0" u="none" strike="noStrike" cap="none" normalizeH="0" baseline="0">
                          <a:ln>
                            <a:noFill/>
                          </a:ln>
                          <a:solidFill>
                            <a:schemeClr val="bg1"/>
                          </a:solidFill>
                          <a:effectLst/>
                          <a:latin typeface="Arial" charset="0"/>
                          <a:cs typeface="Arial" charset="0"/>
                        </a:rPr>
                        <a:t> </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Others said, How can a man who is a sinner do such signs? And there was a division among them. 17 They said to the blind man again, What do you say about Him because He opened your eyes? He said, He is a prophet.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D’autres disaient : Comment un homme pécheur peut–il faire de tels miracles ?17 Et il y eut division parmi eux. Ils dirent encore à l’aveugle : Toi, que dis–tu de lui, qu’il t’a ouvert les yeux ? Il répondit : C’est un prophète.</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6890" name="Group 42"/>
          <p:cNvGraphicFramePr>
            <a:graphicFrameLocks noGrp="1"/>
          </p:cNvGraphicFramePr>
          <p:nvPr/>
        </p:nvGraphicFramePr>
        <p:xfrm>
          <a:off x="0" y="152400"/>
          <a:ext cx="9144000" cy="5943600"/>
        </p:xfrm>
        <a:graphic>
          <a:graphicData uri="http://schemas.openxmlformats.org/drawingml/2006/table">
            <a:tbl>
              <a:tblPr/>
              <a:tblGrid>
                <a:gridCol w="4724400">
                  <a:extLst>
                    <a:ext uri="{9D8B030D-6E8A-4147-A177-3AD203B41FA5}">
                      <a16:colId xmlns:a16="http://schemas.microsoft.com/office/drawing/2014/main" val="20000"/>
                    </a:ext>
                  </a:extLst>
                </a:gridCol>
                <a:gridCol w="4419600">
                  <a:extLst>
                    <a:ext uri="{9D8B030D-6E8A-4147-A177-3AD203B41FA5}">
                      <a16:colId xmlns:a16="http://schemas.microsoft.com/office/drawing/2014/main" val="20001"/>
                    </a:ext>
                  </a:extLst>
                </a:gridCol>
              </a:tblGrid>
              <a:tr h="12954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فلم يُصدِّق اليهودُ أنَّهُ كانَ أعمَى فأبصرَ حتَّى دَعوا أبوَيهِ. فسألوهما قائلينَ: " أهذا ابنُكُما الذي تقولان إنَّه وُلِدَ أعمَى؟ فكيف أبصرَ الآنَ؟ "</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18 But the Jews did not believe concerning him, that he had been blind and received his sight, until they called the parents of him who had received his sight. 19 And they asked them, saying, Is this your son, who you say was born blind? How then does he now see? </a:t>
                      </a:r>
                      <a:endParaRPr kumimoji="0" lang="en-US" sz="24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Les Juifs ne crurent pas qu’il avait été aveugle et qu’il avait recouvré la vue, avant d’avoir appelé ses parents.19 Ils leur demandèrent : Est–ce là votre fils, dont vous dites qu’il est né aveugle ? Comment donc voit–il maintenant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6919" name="Group 23"/>
          <p:cNvGraphicFramePr>
            <a:graphicFrameLocks noGrp="1"/>
          </p:cNvGraphicFramePr>
          <p:nvPr/>
        </p:nvGraphicFramePr>
        <p:xfrm>
          <a:off x="0" y="76200"/>
          <a:ext cx="9144000" cy="6344160"/>
        </p:xfrm>
        <a:graphic>
          <a:graphicData uri="http://schemas.openxmlformats.org/drawingml/2006/table">
            <a:tbl>
              <a:tblPr/>
              <a:tblGrid>
                <a:gridCol w="4114800">
                  <a:extLst>
                    <a:ext uri="{9D8B030D-6E8A-4147-A177-3AD203B41FA5}">
                      <a16:colId xmlns:a16="http://schemas.microsoft.com/office/drawing/2014/main" val="20000"/>
                    </a:ext>
                  </a:extLst>
                </a:gridCol>
                <a:gridCol w="5029200">
                  <a:extLst>
                    <a:ext uri="{9D8B030D-6E8A-4147-A177-3AD203B41FA5}">
                      <a16:colId xmlns:a16="http://schemas.microsoft.com/office/drawing/2014/main" val="20001"/>
                    </a:ext>
                  </a:extLst>
                </a:gridCol>
              </a:tblGrid>
              <a:tr h="13716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أجابَ أبواهُ وقالا: " نعلمُ أنَّ هذا ابنُنا، وأنَّهُ وُلِدَ أعمَى.</a:t>
                      </a:r>
                      <a:r>
                        <a:rPr kumimoji="0" lang="ar-SA" sz="28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وأمَّا كيفَ يُبصرُ الآنَ فلا نعلمُ. أو مَن فَتَحَ عينيهِ فلا نعلمُ. هو كاملُ السِّنِّ. اسألوهُ فهو يتكلَّمُ عن نفسِهِ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20 His parents answered them and said, We know that this is our son, and that he was born blind; 21 but by what means he now sees we do not know, or who opened his eyes we do not know. He is of age; ask him. He will speak for himself</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20 Ses parents répondirent : Nous savons que c’est notre fils et qu’il est né aveugle ; 21 mais comment il voit maintenant, nous ne le savons pas, ou qui lui a ouvert les yeux, nous ne le savons pas non plus. Interrogez–le, il est assez âgé pour parler de ce qui le concerne.</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7921" name="Group 49"/>
          <p:cNvGraphicFramePr>
            <a:graphicFrameLocks noGrp="1"/>
          </p:cNvGraphicFramePr>
          <p:nvPr/>
        </p:nvGraphicFramePr>
        <p:xfrm>
          <a:off x="0" y="152400"/>
          <a:ext cx="9067800" cy="6616320"/>
        </p:xfrm>
        <a:graphic>
          <a:graphicData uri="http://schemas.openxmlformats.org/drawingml/2006/table">
            <a:tbl>
              <a:tblPr/>
              <a:tblGrid>
                <a:gridCol w="4419600">
                  <a:extLst>
                    <a:ext uri="{9D8B030D-6E8A-4147-A177-3AD203B41FA5}">
                      <a16:colId xmlns:a16="http://schemas.microsoft.com/office/drawing/2014/main" val="20000"/>
                    </a:ext>
                  </a:extLst>
                </a:gridCol>
                <a:gridCol w="4648200">
                  <a:extLst>
                    <a:ext uri="{9D8B030D-6E8A-4147-A177-3AD203B41FA5}">
                      <a16:colId xmlns:a16="http://schemas.microsoft.com/office/drawing/2014/main" val="20001"/>
                    </a:ext>
                  </a:extLst>
                </a:gridCol>
              </a:tblGrid>
              <a:tr h="18288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قالَ أبواهَ: هذا لأنَّهُما كانا يَخافان منَ اليهودِ، لأنَّ اليهودَ كانوا قد قرروا أنَّهُ إنْ اعترفَ أحدٌ بأنَّهُ المسيحُ يُخرَجُ من المَجمَعِ. لذلكَ قالَ أبواهُ: " إنَّهُ كاملَ السنِّ، اسألوهُ ".</a:t>
                      </a:r>
                      <a:r>
                        <a:rPr kumimoji="0" lang="ar-SA" sz="2800" b="0" i="0" u="none" strike="noStrike" cap="none" normalizeH="0" baseline="0">
                          <a:ln>
                            <a:noFill/>
                          </a:ln>
                          <a:solidFill>
                            <a:schemeClr val="bg1"/>
                          </a:solidFill>
                          <a:effectLst/>
                          <a:latin typeface="Arial" charset="0"/>
                          <a:cs typeface="Arial" charset="0"/>
                        </a:rPr>
                        <a:t> </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22 His parents said these things because they feared the Jews, for the Jews had agreed already that if anyone confessed that He was Christ, he would be put out of the synagogue.    23 Therefore his parents said, He is of age; ask him.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22  Ses parents dirent cela, parce qu’ils craignaient les Juifs, car les Juifs s’étaient mis d’accord : si quelqu’un confessait que Jésus était le Christ, il serait exclu de la synagogue. 23 C’est pourquoi ses parents dirent : Il est assez âgé, interrogez le</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8943" name="Group 47"/>
          <p:cNvGraphicFramePr>
            <a:graphicFrameLocks noGrp="1"/>
          </p:cNvGraphicFramePr>
          <p:nvPr/>
        </p:nvGraphicFramePr>
        <p:xfrm>
          <a:off x="0" y="76200"/>
          <a:ext cx="9144000" cy="6831840"/>
        </p:xfrm>
        <a:graphic>
          <a:graphicData uri="http://schemas.openxmlformats.org/drawingml/2006/table">
            <a:tbl>
              <a:tblPr/>
              <a:tblGrid>
                <a:gridCol w="4267200">
                  <a:extLst>
                    <a:ext uri="{9D8B030D-6E8A-4147-A177-3AD203B41FA5}">
                      <a16:colId xmlns:a16="http://schemas.microsoft.com/office/drawing/2014/main" val="20000"/>
                    </a:ext>
                  </a:extLst>
                </a:gridCol>
                <a:gridCol w="4876800">
                  <a:extLst>
                    <a:ext uri="{9D8B030D-6E8A-4147-A177-3AD203B41FA5}">
                      <a16:colId xmlns:a16="http://schemas.microsoft.com/office/drawing/2014/main" val="20001"/>
                    </a:ext>
                  </a:extLst>
                </a:gridCol>
              </a:tblGrid>
              <a:tr h="16764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فدَعَوا مرةً ثانيةً الرَّجلُ الذي كانَ أعمَى، وقالوا لهُ: " أعطِ مجداً للـهِ. نحنُ نَعلَمُ أنَّ هذا الإنسانَ خاطئٌ ". فأجابَ الذي كانَ أعمَى قائلاً: " إنْ كان خاطئاً لستُ اعلمُ. إنَّما أعلمُ شيئاً واحداً: أنَّي كُنتُ أعمَى والآنَ أُبصِرُ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24 So they again called the man who was blind, and said to him, Give God the glory! We know that this Man is a sinner. 25 He answered and said, Whether He is a sinner or not I do not know. One thing I know: that though I was blind, now I see.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24 Les Pharisiens appelèrent une seconde fois l’homme qui avait été aveugle et lui dirent : Donne gloire à Dieu ; nous savons nous que cet homme est pécheur. 25 Il répondit : S’il est pécheur, je ne le sais pas ; je sais une chose : j’étais aveugle, maintenant je vois.</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6808" name="Group 24"/>
          <p:cNvGraphicFramePr>
            <a:graphicFrameLocks noGrp="1"/>
          </p:cNvGraphicFramePr>
          <p:nvPr/>
        </p:nvGraphicFramePr>
        <p:xfrm>
          <a:off x="0" y="76200"/>
          <a:ext cx="9067800" cy="6204840"/>
        </p:xfrm>
        <a:graphic>
          <a:graphicData uri="http://schemas.openxmlformats.org/drawingml/2006/table">
            <a:tbl>
              <a:tblPr/>
              <a:tblGrid>
                <a:gridCol w="4724400">
                  <a:extLst>
                    <a:ext uri="{9D8B030D-6E8A-4147-A177-3AD203B41FA5}">
                      <a16:colId xmlns:a16="http://schemas.microsoft.com/office/drawing/2014/main" val="20000"/>
                    </a:ext>
                  </a:extLst>
                </a:gridCol>
                <a:gridCol w="4343400">
                  <a:extLst>
                    <a:ext uri="{9D8B030D-6E8A-4147-A177-3AD203B41FA5}">
                      <a16:colId xmlns:a16="http://schemas.microsoft.com/office/drawing/2014/main" val="20001"/>
                    </a:ext>
                  </a:extLst>
                </a:gridCol>
              </a:tblGrid>
              <a:tr h="12192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فقالوا له أيضاً: " ماذا صنعَ بكَ؟ كيفَ فَتَحَ عينَيكَ؟ " أجابَهُم: " قد قُلتُ لكُم ولم تسمَعوا. ماذا تريدونَ أن تسمَعوا؟ ألعلكُم أنتُم تُريدونَ أن تَصيروا لهُ تلاميذَ؟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 26 Then they said to him again, What did He do to you? How did He open your eyes? 27 He answered them, I told you already, and you did not listen. Why do you want to hear it again? Do you also want to become His disciples?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26 Ils lui dirent : Que t’a–t–il fait ? Comment t’a t il ouvert les yeux ? 27 Il leur répondit : Je vous l’ai déjà dit, et vous n’avez pas écouté ; pourquoi voulez vous l’entendre encore ? Voulez vous aussi devenir ses disciples ?</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9960" name="Group 40"/>
          <p:cNvGraphicFramePr>
            <a:graphicFrameLocks noGrp="1"/>
          </p:cNvGraphicFramePr>
          <p:nvPr/>
        </p:nvGraphicFramePr>
        <p:xfrm>
          <a:off x="0" y="76200"/>
          <a:ext cx="9067800" cy="6516688"/>
        </p:xfrm>
        <a:graphic>
          <a:graphicData uri="http://schemas.openxmlformats.org/drawingml/2006/table">
            <a:tbl>
              <a:tblPr/>
              <a:tblGrid>
                <a:gridCol w="4419600">
                  <a:extLst>
                    <a:ext uri="{9D8B030D-6E8A-4147-A177-3AD203B41FA5}">
                      <a16:colId xmlns:a16="http://schemas.microsoft.com/office/drawing/2014/main" val="20000"/>
                    </a:ext>
                  </a:extLst>
                </a:gridCol>
                <a:gridCol w="4648200">
                  <a:extLst>
                    <a:ext uri="{9D8B030D-6E8A-4147-A177-3AD203B41FA5}">
                      <a16:colId xmlns:a16="http://schemas.microsoft.com/office/drawing/2014/main" val="20001"/>
                    </a:ext>
                  </a:extLst>
                </a:gridCol>
              </a:tblGrid>
              <a:tr h="15240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فشَتَمُوهُ قائلينَ: " أنتَ تلميذُ ذاكَ، وأمَّا نحنُ فإنَّنا تلاميذُ موسَى. نحنُ نعلَمُ أنَّ موسَى كلَّمهُ اللـهُ، وأمَّا هذا فلا نعلَمُ مِن أينَ هو ". </a:t>
                      </a:r>
                      <a:endParaRPr kumimoji="0" lang="en-US" sz="24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99268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28 Then they reviled him and said, You are His disciple, but we are Moses' disciples. 29 We know that God spoke to Moses; as for this fellow, we do not know where He is from.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28 Ils l’insultèrent et dirent : C’est toi qui es son disciple ; nous, nous sommes disciples de Moïse. 29 Nous savons que Dieu a parlé à Moïse ; mais celui–ci, nous ne savons d’où il est.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9200" name="Group 16"/>
          <p:cNvGraphicFramePr>
            <a:graphicFrameLocks noGrp="1"/>
          </p:cNvGraphicFramePr>
          <p:nvPr/>
        </p:nvGraphicFramePr>
        <p:xfrm>
          <a:off x="0" y="152400"/>
          <a:ext cx="9067800" cy="6440488"/>
        </p:xfrm>
        <a:graphic>
          <a:graphicData uri="http://schemas.openxmlformats.org/drawingml/2006/table">
            <a:tbl>
              <a:tblPr/>
              <a:tblGrid>
                <a:gridCol w="4724400">
                  <a:extLst>
                    <a:ext uri="{9D8B030D-6E8A-4147-A177-3AD203B41FA5}">
                      <a16:colId xmlns:a16="http://schemas.microsoft.com/office/drawing/2014/main" val="20000"/>
                    </a:ext>
                  </a:extLst>
                </a:gridCol>
                <a:gridCol w="4343400">
                  <a:extLst>
                    <a:ext uri="{9D8B030D-6E8A-4147-A177-3AD203B41FA5}">
                      <a16:colId xmlns:a16="http://schemas.microsoft.com/office/drawing/2014/main" val="20001"/>
                    </a:ext>
                  </a:extLst>
                </a:gridCol>
              </a:tblGrid>
              <a:tr h="14478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أجابَ الرَّجلُ وقالَ لهُم: " إنَّ في هذا عجباً! إنَّكم لستُم تعرفونَ مِن أينَ هو، وقد فَتَحَ عينيَّ.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99268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30 The man answered and said to them, Why, this is a marvelous thing, that you do not know where He is from; yet He has opened my eyes!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30 Cet homme leur répondit : Voilà ce qui est étonnant, c’est que vous ne sachiez pas d’où il est ; et il m’a ouvert les yeux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10979" name="Group 35"/>
          <p:cNvGraphicFramePr>
            <a:graphicFrameLocks noGrp="1"/>
          </p:cNvGraphicFramePr>
          <p:nvPr/>
        </p:nvGraphicFramePr>
        <p:xfrm>
          <a:off x="0" y="76200"/>
          <a:ext cx="9144000" cy="6344160"/>
        </p:xfrm>
        <a:graphic>
          <a:graphicData uri="http://schemas.openxmlformats.org/drawingml/2006/table">
            <a:tbl>
              <a:tblPr/>
              <a:tblGrid>
                <a:gridCol w="4495800">
                  <a:extLst>
                    <a:ext uri="{9D8B030D-6E8A-4147-A177-3AD203B41FA5}">
                      <a16:colId xmlns:a16="http://schemas.microsoft.com/office/drawing/2014/main" val="20000"/>
                    </a:ext>
                  </a:extLst>
                </a:gridCol>
                <a:gridCol w="4648200">
                  <a:extLst>
                    <a:ext uri="{9D8B030D-6E8A-4147-A177-3AD203B41FA5}">
                      <a16:colId xmlns:a16="http://schemas.microsoft.com/office/drawing/2014/main" val="20001"/>
                    </a:ext>
                  </a:extLst>
                </a:gridCol>
              </a:tblGrid>
              <a:tr h="14478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ونعلمُ أنَّ اللـهُ لا يسمعُ للخطاةِ. ولكن إنْ كانَ أحدٌ يعبدُ اللـهَ ويصنعَ إرادتَهُ، فلهذا يَسمعُ. مُنذُ الدَّهرِ لم يُسمَع أنَّ أحداً فَتَحَ عيني مولودٍ أعمَى. لو لم يكُن هذا مِن اللـهِ لم يقدرْ أنْ يفعلَ شيئاً ". </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31 Now we know that God does not hear sinners; but if anyone is a worshiper of God and does His will, He hears him. 32 Since the world began it has been unheard of that anyone opened the eyes of one who was born blind. 33 If this Man were not from God, He could do nothing.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31 Nous savons que Dieu n’exauce pas les pécheurs ; mais si quelqu’un honore Dieu et fait sa volonté, celui–là il l’exauce. 32  Jamais encore on n’a entendu dire que quelqu’un ait ouvert les yeux d’un aveugle–né. 33 Si cet homme n’était pas de Dieu, il ne pourrait rien faire.</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7826" name="Group 18"/>
          <p:cNvGraphicFramePr>
            <a:graphicFrameLocks noGrp="1"/>
          </p:cNvGraphicFramePr>
          <p:nvPr/>
        </p:nvGraphicFramePr>
        <p:xfrm>
          <a:off x="0" y="76200"/>
          <a:ext cx="9144000" cy="6248400"/>
        </p:xfrm>
        <a:graphic>
          <a:graphicData uri="http://schemas.openxmlformats.org/drawingml/2006/table">
            <a:tbl>
              <a:tblPr/>
              <a:tblGrid>
                <a:gridCol w="4724400">
                  <a:extLst>
                    <a:ext uri="{9D8B030D-6E8A-4147-A177-3AD203B41FA5}">
                      <a16:colId xmlns:a16="http://schemas.microsoft.com/office/drawing/2014/main" val="20000"/>
                    </a:ext>
                  </a:extLst>
                </a:gridCol>
                <a:gridCol w="4419600">
                  <a:extLst>
                    <a:ext uri="{9D8B030D-6E8A-4147-A177-3AD203B41FA5}">
                      <a16:colId xmlns:a16="http://schemas.microsoft.com/office/drawing/2014/main" val="20001"/>
                    </a:ext>
                  </a:extLst>
                </a:gridCol>
              </a:tblGrid>
              <a:tr h="16002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أجابوا وقالوا له: " في الخطيِّةِ وُلِدتَ أنتَ بجُملتِكَ، وأنتَ تُعلِّمُنا! " </a:t>
                      </a:r>
                      <a:r>
                        <a:rPr kumimoji="0" lang="ar-SA" sz="2800" b="0" i="0" u="none" strike="noStrike" cap="none" normalizeH="0" baseline="0">
                          <a:ln>
                            <a:noFill/>
                          </a:ln>
                          <a:solidFill>
                            <a:schemeClr val="bg1"/>
                          </a:solidFill>
                          <a:effectLst/>
                          <a:latin typeface="Arial" charset="0"/>
                          <a:cs typeface="Arial" charset="0"/>
                        </a:rPr>
                        <a:t>فأخرجوهُ خارجاً. </a:t>
                      </a:r>
                      <a:r>
                        <a:rPr kumimoji="0" lang="ar-SA" sz="3200" b="0" i="0" u="none" strike="noStrike" cap="none" normalizeH="0" baseline="0">
                          <a:ln>
                            <a:noFill/>
                          </a:ln>
                          <a:solidFill>
                            <a:schemeClr val="bg1"/>
                          </a:solidFill>
                          <a:effectLst/>
                          <a:latin typeface="Arial" charset="0"/>
                          <a:cs typeface="Arial" charset="0"/>
                        </a:rPr>
                        <a:t>فسمع يسوعُ أنَّهُم أخرجوهُ خارجاً، فوجدهُ وقالَ لهُ: " أتؤمِنُ بِابنِ اللـهِ؟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34 They answered and said to him, You were completely born in sins, and are you teaching us? And they cast him out. 35 Jesus heard that they had cast him out; and when He had found him, He said to him, Do you believe in the Son of God?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34 Ils lui répondirent : Tu es né tout entier dans le péché, et c’est toi qui nous enseignes ! Et ils le jetèrent dehors. 35  Jésus apprit qu’ils l’avaient jeté dehors. Il le trouva et lui dit : Crois–tu au Fils de l’homme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97690" name="Group 58"/>
          <p:cNvGraphicFramePr>
            <a:graphicFrameLocks noGrp="1"/>
          </p:cNvGraphicFramePr>
          <p:nvPr/>
        </p:nvGraphicFramePr>
        <p:xfrm>
          <a:off x="0" y="76200"/>
          <a:ext cx="9220200" cy="6851016"/>
        </p:xfrm>
        <a:graphic>
          <a:graphicData uri="http://schemas.openxmlformats.org/drawingml/2006/table">
            <a:tbl>
              <a:tblPr/>
              <a:tblGrid>
                <a:gridCol w="5105400">
                  <a:extLst>
                    <a:ext uri="{9D8B030D-6E8A-4147-A177-3AD203B41FA5}">
                      <a16:colId xmlns:a16="http://schemas.microsoft.com/office/drawing/2014/main" val="20000"/>
                    </a:ext>
                  </a:extLst>
                </a:gridCol>
                <a:gridCol w="4114800">
                  <a:extLst>
                    <a:ext uri="{9D8B030D-6E8A-4147-A177-3AD203B41FA5}">
                      <a16:colId xmlns:a16="http://schemas.microsoft.com/office/drawing/2014/main" val="20001"/>
                    </a:ext>
                  </a:extLst>
                </a:gridCol>
              </a:tblGrid>
              <a:tr h="16002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أجابَ وقالَ لهُ: " مَن هو يا سيِّدي لأؤمِن به؟ ". فقالَ لهُ يسوعُ: " قد رأيتهُ، وهو الذي يتكلَّمُ معكَ ". فقالَ: " أُؤمِنُ يا سيِّدي ".وسجدَ لهُ. </a:t>
                      </a:r>
                      <a:r>
                        <a:rPr kumimoji="0" lang="en-US" sz="3600" b="0" i="0" u="none" strike="noStrike" cap="none" normalizeH="0" baseline="0">
                          <a:ln>
                            <a:noFill/>
                          </a:ln>
                          <a:solidFill>
                            <a:srgbClr val="FF9900"/>
                          </a:solidFill>
                          <a:effectLst/>
                          <a:latin typeface="Arial" charset="0"/>
                          <a:cs typeface="Arial" charset="0"/>
                        </a:rPr>
                        <a:t>)</a:t>
                      </a:r>
                      <a:r>
                        <a:rPr kumimoji="0" lang="ar-SA" sz="3600" b="0" i="0" u="none" strike="noStrike" cap="none" normalizeH="0" baseline="0">
                          <a:ln>
                            <a:noFill/>
                          </a:ln>
                          <a:solidFill>
                            <a:srgbClr val="FF9900"/>
                          </a:solidFill>
                          <a:effectLst/>
                          <a:latin typeface="Arial" charset="0"/>
                          <a:cs typeface="Arial" charset="0"/>
                        </a:rPr>
                        <a:t>والمجد للـه دائماً</a:t>
                      </a:r>
                      <a:r>
                        <a:rPr kumimoji="0" lang="ar-SA" sz="3600" b="1" i="0" u="none" strike="noStrike" cap="none" normalizeH="0" baseline="0">
                          <a:ln>
                            <a:noFill/>
                          </a:ln>
                          <a:solidFill>
                            <a:schemeClr val="bg1"/>
                          </a:solidFill>
                          <a:effectLst/>
                          <a:latin typeface="Arial" charset="0"/>
                          <a:cs typeface="Arial" charset="0"/>
                        </a:rPr>
                        <a:t> </a:t>
                      </a:r>
                      <a:r>
                        <a:rPr kumimoji="0" lang="ar-SA" sz="3600" b="0" i="0" u="none" strike="noStrike" cap="none" normalizeH="0" baseline="0">
                          <a:ln>
                            <a:noFill/>
                          </a:ln>
                          <a:solidFill>
                            <a:srgbClr val="FF9900"/>
                          </a:solidFill>
                          <a:effectLst/>
                          <a:latin typeface="Arial" charset="0"/>
                          <a:cs typeface="Arial" charset="0"/>
                        </a:rPr>
                        <a:t>)</a:t>
                      </a:r>
                      <a:endParaRPr kumimoji="0" lang="en-US" sz="3600" b="0" i="0" u="none" strike="noStrike" cap="none" normalizeH="0" baseline="0">
                        <a:ln>
                          <a:noFill/>
                        </a:ln>
                        <a:solidFill>
                          <a:srgbClr val="FF9900"/>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endParaRPr kumimoji="0" lang="en-US" sz="3200" b="0"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36 He answered and said, Who is He, Lord, that I may believe in Him? 37 And Jesus said to him, You have both seen Him and it is He who is talking with you. 38 Then he said, Lord, I believe! And he worshiped Him.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36 Il répondit : Qui est il, Seigneur, afin que je croie en lui ? 37 Tu l’as vu, lui dit Jésus, et celui qui te parle, c’est lui. 38 Alors il dit : Je crois, Seigneur. Et il l’adora.</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8948" name="Text Box 4"/>
          <p:cNvSpPr txBox="1">
            <a:spLocks noChangeArrowheads="1"/>
          </p:cNvSpPr>
          <p:nvPr/>
        </p:nvSpPr>
        <p:spPr bwMode="auto">
          <a:xfrm>
            <a:off x="900113" y="347663"/>
            <a:ext cx="7613650" cy="2289175"/>
          </a:xfrm>
          <a:prstGeom prst="rect">
            <a:avLst/>
          </a:prstGeom>
          <a:solidFill>
            <a:srgbClr val="FF0000"/>
          </a:solidFill>
          <a:ln w="9525">
            <a:noFill/>
            <a:miter lim="800000"/>
            <a:headEnd/>
            <a:tailEnd/>
          </a:ln>
          <a:effectLst/>
        </p:spPr>
        <p:txBody>
          <a:bodyPr>
            <a:spAutoFit/>
          </a:bodyPr>
          <a:lstStyle/>
          <a:p>
            <a:pPr algn="ctr">
              <a:spcBef>
                <a:spcPct val="50000"/>
              </a:spcBef>
            </a:pPr>
            <a:r>
              <a:rPr lang="en-CA" sz="3600">
                <a:solidFill>
                  <a:schemeClr val="bg1"/>
                </a:solidFill>
              </a:rPr>
              <a:t>Sermon &amp; Gospel Response</a:t>
            </a:r>
          </a:p>
          <a:p>
            <a:pPr algn="ctr" rtl="1">
              <a:spcBef>
                <a:spcPct val="50000"/>
              </a:spcBef>
            </a:pPr>
            <a:r>
              <a:rPr lang="ar-EG" sz="3600">
                <a:solidFill>
                  <a:schemeClr val="bg1"/>
                </a:solidFill>
              </a:rPr>
              <a:t> العظة و مرد الأنجيل</a:t>
            </a:r>
          </a:p>
          <a:p>
            <a:pPr algn="ctr">
              <a:spcBef>
                <a:spcPct val="50000"/>
              </a:spcBef>
            </a:pPr>
            <a:r>
              <a:rPr lang="fr-CA" sz="3600">
                <a:solidFill>
                  <a:schemeClr val="bg1"/>
                </a:solidFill>
              </a:rPr>
              <a:t>Sermon &amp; Réponse de L’évangile</a:t>
            </a:r>
          </a:p>
        </p:txBody>
      </p:sp>
      <p:pic>
        <p:nvPicPr>
          <p:cNvPr id="7" name="Picture 3" descr="pointing"/>
          <p:cNvPicPr>
            <a:picLocks noChangeAspect="1" noChangeArrowheads="1"/>
          </p:cNvPicPr>
          <p:nvPr/>
        </p:nvPicPr>
        <p:blipFill>
          <a:blip r:embed="rId2"/>
          <a:srcRect/>
          <a:stretch>
            <a:fillRect/>
          </a:stretch>
        </p:blipFill>
        <p:spPr bwMode="auto">
          <a:xfrm>
            <a:off x="1479572" y="4529138"/>
            <a:ext cx="1238250" cy="628650"/>
          </a:xfrm>
          <a:prstGeom prst="rect">
            <a:avLst/>
          </a:prstGeom>
          <a:noFill/>
          <a:ln w="9525">
            <a:noFill/>
            <a:miter lim="800000"/>
            <a:headEnd/>
            <a:tailEnd/>
          </a:ln>
        </p:spPr>
      </p:pic>
      <p:sp>
        <p:nvSpPr>
          <p:cNvPr id="8"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a:t>Continue to the Liturgy of the Believers</a:t>
            </a:r>
            <a:endParaRPr lang="fr-CA" sz="2800" b="1" dirty="0"/>
          </a:p>
          <a:p>
            <a:pPr algn="ctr">
              <a:lnSpc>
                <a:spcPct val="90000"/>
              </a:lnSpc>
            </a:pPr>
            <a:r>
              <a:rPr lang="ar-EG" sz="2800" b="1" dirty="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02444" name="Group 12"/>
          <p:cNvGraphicFramePr>
            <a:graphicFrameLocks noGrp="1"/>
          </p:cNvGraphicFramePr>
          <p:nvPr/>
        </p:nvGraphicFramePr>
        <p:xfrm>
          <a:off x="395288" y="404813"/>
          <a:ext cx="8137525" cy="4968240"/>
        </p:xfrm>
        <a:graphic>
          <a:graphicData uri="http://schemas.openxmlformats.org/drawingml/2006/table">
            <a:tbl>
              <a:tblPr rtl="1"/>
              <a:tblGrid>
                <a:gridCol w="8137525">
                  <a:extLst>
                    <a:ext uri="{9D8B030D-6E8A-4147-A177-3AD203B41FA5}">
                      <a16:colId xmlns:a16="http://schemas.microsoft.com/office/drawing/2014/main" val="20000"/>
                    </a:ext>
                  </a:extLst>
                </a:gridCol>
              </a:tblGrid>
              <a:tr h="20875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dirty="0">
                          <a:ln>
                            <a:noFill/>
                          </a:ln>
                          <a:solidFill>
                            <a:srgbClr val="FF9900"/>
                          </a:solidFill>
                          <a:effectLst/>
                          <a:latin typeface="Arial" charset="0"/>
                          <a:cs typeface="Arial" charset="0"/>
                        </a:rPr>
                        <a:t>Fifth Sunday of The Month of Tuba</a:t>
                      </a:r>
                      <a:endParaRPr kumimoji="0" lang="ar-EG" sz="4000" b="0" i="0" u="none" strike="noStrike" cap="none" normalizeH="0" baseline="0" dirty="0">
                        <a:ln>
                          <a:noFill/>
                        </a:ln>
                        <a:solidFill>
                          <a:srgbClr val="FF9900"/>
                        </a:solidFill>
                        <a:effectLst/>
                        <a:latin typeface="Arial" charset="0"/>
                        <a:cs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ar-EG" sz="4000" b="1" i="0" u="none" strike="noStrike" cap="none" normalizeH="0" baseline="0" dirty="0">
                        <a:ln>
                          <a:noFill/>
                        </a:ln>
                        <a:solidFill>
                          <a:srgbClr val="FF9900"/>
                        </a:solidFill>
                        <a:effectLst/>
                        <a:latin typeface="Arial" charset="0"/>
                        <a:cs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r>
                        <a:rPr kumimoji="0" lang="ar-EG" sz="4000" b="1" i="0" u="none" strike="noStrike" cap="none" normalizeH="0" baseline="0" dirty="0">
                          <a:ln>
                            <a:noFill/>
                          </a:ln>
                          <a:solidFill>
                            <a:srgbClr val="FF9900"/>
                          </a:solidFill>
                          <a:effectLst/>
                          <a:latin typeface="Arial" charset="0"/>
                          <a:cs typeface="Arial" charset="0"/>
                        </a:rPr>
                        <a:t>الأحد الخامس </a:t>
                      </a:r>
                      <a:r>
                        <a:rPr kumimoji="0" lang="ar-KW" sz="4000" b="1" i="0" u="none" strike="noStrike" cap="none" normalizeH="0" baseline="0" dirty="0">
                          <a:ln>
                            <a:noFill/>
                          </a:ln>
                          <a:solidFill>
                            <a:srgbClr val="FF9900"/>
                          </a:solidFill>
                          <a:effectLst/>
                          <a:latin typeface="Arial" charset="0"/>
                          <a:cs typeface="Arial" charset="0"/>
                        </a:rPr>
                        <a:t>من</a:t>
                      </a:r>
                      <a:r>
                        <a:rPr kumimoji="0" lang="ar-EG" sz="4000" b="1" i="0" u="none" strike="noStrike" cap="none" normalizeH="0" baseline="0" dirty="0">
                          <a:ln>
                            <a:noFill/>
                          </a:ln>
                          <a:solidFill>
                            <a:srgbClr val="FF9900"/>
                          </a:solidFill>
                          <a:effectLst/>
                          <a:latin typeface="Arial" charset="0"/>
                          <a:cs typeface="Arial" charset="0"/>
                        </a:rPr>
                        <a:t> </a:t>
                      </a:r>
                      <a:r>
                        <a:rPr kumimoji="0" lang="ar-KW" sz="4000" b="1" i="0" u="none" strike="noStrike" cap="none" normalizeH="0" baseline="0" dirty="0">
                          <a:ln>
                            <a:noFill/>
                          </a:ln>
                          <a:solidFill>
                            <a:srgbClr val="FF9900"/>
                          </a:solidFill>
                          <a:effectLst/>
                          <a:latin typeface="Arial" charset="0"/>
                          <a:cs typeface="Arial" charset="0"/>
                        </a:rPr>
                        <a:t>شهر</a:t>
                      </a:r>
                      <a:r>
                        <a:rPr kumimoji="0" lang="ar-EG" sz="4000" b="1" i="0" u="none" strike="noStrike" cap="none" normalizeH="0" baseline="0" dirty="0">
                          <a:ln>
                            <a:noFill/>
                          </a:ln>
                          <a:solidFill>
                            <a:srgbClr val="FF9900"/>
                          </a:solidFill>
                          <a:effectLst/>
                          <a:latin typeface="Arial" charset="0"/>
                          <a:cs typeface="Arial" charset="0"/>
                        </a:rPr>
                        <a:t> طوبة</a:t>
                      </a: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4000" b="0" i="0" u="none" strike="noStrike" cap="none" normalizeH="0" baseline="0" dirty="0">
                        <a:ln>
                          <a:noFill/>
                        </a:ln>
                        <a:solidFill>
                          <a:srgbClr val="FF9900"/>
                        </a:solidFill>
                        <a:effectLst/>
                        <a:latin typeface="Arial" charset="0"/>
                        <a:cs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r>
                        <a:rPr kumimoji="0" lang="fr-CA" sz="4000" b="0" i="0" u="none" strike="noStrike" cap="none" normalizeH="0" baseline="0" dirty="0">
                          <a:ln>
                            <a:noFill/>
                          </a:ln>
                          <a:solidFill>
                            <a:srgbClr val="FF9900"/>
                          </a:solidFill>
                          <a:effectLst/>
                          <a:latin typeface="Arial" charset="0"/>
                          <a:cs typeface="Arial" charset="0"/>
                        </a:rPr>
                        <a:t>Cinquième Dimanche du mois de </a:t>
                      </a:r>
                      <a:r>
                        <a:rPr kumimoji="0" lang="en-US" sz="4000" b="0" i="0" u="none" strike="noStrike" cap="none" normalizeH="0" baseline="0" dirty="0">
                          <a:ln>
                            <a:noFill/>
                          </a:ln>
                          <a:solidFill>
                            <a:srgbClr val="FF9900"/>
                          </a:solidFill>
                          <a:effectLst/>
                          <a:latin typeface="Arial" charset="0"/>
                          <a:cs typeface="Arial" charset="0"/>
                        </a:rPr>
                        <a:t>Tuba</a:t>
                      </a: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fr-CA" sz="4000" b="0" i="0" u="none" strike="noStrike" cap="none" normalizeH="0" baseline="0" dirty="0">
                        <a:ln>
                          <a:noFill/>
                        </a:ln>
                        <a:solidFill>
                          <a:srgbClr val="FF9900"/>
                        </a:solidFill>
                        <a:effectLst/>
                        <a:latin typeface="Arial" charset="0"/>
                        <a:cs typeface="Arial" charset="0"/>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spTree>
  </p:cSld>
  <p:clrMapOvr>
    <a:masterClrMapping/>
  </p:clrMapOvr>
</p:sld>
</file>

<file path=ppt/slides/slide2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3458"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a:r>
              <a:rPr lang="en-US" sz="4400" u="sng">
                <a:solidFill>
                  <a:srgbClr val="FF9933"/>
                </a:solidFill>
              </a:rPr>
              <a:t>Vespers Psalm and Gospel</a:t>
            </a:r>
          </a:p>
          <a:p>
            <a:pPr algn="ctr" rtl="1"/>
            <a:r>
              <a:rPr lang="ar-EG" sz="4400" u="sng">
                <a:solidFill>
                  <a:srgbClr val="FF9933"/>
                </a:solidFill>
              </a:rPr>
              <a:t>مزمور و أنجيل  عشية</a:t>
            </a:r>
          </a:p>
          <a:p>
            <a:pPr algn="ctr" rtl="1"/>
            <a:r>
              <a:rPr lang="fr-CA" sz="4400" u="sng">
                <a:solidFill>
                  <a:srgbClr val="FF9933"/>
                </a:solidFill>
              </a:rPr>
              <a:t>Psaume et Évangile du soir</a:t>
            </a:r>
          </a:p>
        </p:txBody>
      </p:sp>
      <p:pic>
        <p:nvPicPr>
          <p:cNvPr id="403459" name="Picture 3" descr="sunset cross"/>
          <p:cNvPicPr>
            <a:picLocks noChangeAspect="1" noChangeArrowheads="1"/>
          </p:cNvPicPr>
          <p:nvPr/>
        </p:nvPicPr>
        <p:blipFill>
          <a:blip r:embed="rId2"/>
          <a:srcRect/>
          <a:stretch>
            <a:fillRect/>
          </a:stretch>
        </p:blipFill>
        <p:spPr bwMode="auto">
          <a:xfrm>
            <a:off x="3108325" y="765175"/>
            <a:ext cx="3624263" cy="2324100"/>
          </a:xfrm>
          <a:prstGeom prst="rect">
            <a:avLst/>
          </a:prstGeom>
          <a:noFill/>
        </p:spPr>
      </p:pic>
    </p:spTree>
  </p:cSld>
  <p:clrMapOvr>
    <a:masterClrMapping/>
  </p:clrMapOvr>
</p:sld>
</file>

<file path=ppt/slides/slide2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04482" name="Group 2"/>
          <p:cNvGraphicFramePr>
            <a:graphicFrameLocks noGrp="1"/>
          </p:cNvGraphicFramePr>
          <p:nvPr/>
        </p:nvGraphicFramePr>
        <p:xfrm>
          <a:off x="107950" y="115888"/>
          <a:ext cx="8928100" cy="6538977"/>
        </p:xfrm>
        <a:graphic>
          <a:graphicData uri="http://schemas.openxmlformats.org/drawingml/2006/table">
            <a:tbl>
              <a:tblPr rtl="1"/>
              <a:tblGrid>
                <a:gridCol w="4608512">
                  <a:extLst>
                    <a:ext uri="{9D8B030D-6E8A-4147-A177-3AD203B41FA5}">
                      <a16:colId xmlns:a16="http://schemas.microsoft.com/office/drawing/2014/main" val="20000"/>
                    </a:ext>
                  </a:extLst>
                </a:gridCol>
                <a:gridCol w="4319588">
                  <a:extLst>
                    <a:ext uri="{9D8B030D-6E8A-4147-A177-3AD203B41FA5}">
                      <a16:colId xmlns:a16="http://schemas.microsoft.com/office/drawing/2014/main" val="20001"/>
                    </a:ext>
                  </a:extLst>
                </a:gridCol>
              </a:tblGrid>
              <a:tr h="1800225">
                <a:tc gridSpan="2">
                  <a:txBody>
                    <a:bodyPr/>
                    <a:lstStyle/>
                    <a:p>
                      <a:pPr marL="0" marR="0" lvl="0" indent="0" algn="r"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dirty="0">
                          <a:ln>
                            <a:noFill/>
                          </a:ln>
                          <a:solidFill>
                            <a:srgbClr val="FF9933"/>
                          </a:solidFill>
                          <a:effectLst/>
                          <a:latin typeface="Arial" charset="0"/>
                          <a:cs typeface="Times New Roman" pitchFamily="18" charset="0"/>
                        </a:rPr>
                        <a:t>15:1-2 </a:t>
                      </a:r>
                      <a:r>
                        <a:rPr kumimoji="0" lang="ar-SA" sz="3600" b="0" i="0" u="sng" strike="noStrike" cap="none" normalizeH="0" baseline="0" dirty="0">
                          <a:ln>
                            <a:noFill/>
                          </a:ln>
                          <a:solidFill>
                            <a:srgbClr val="FF9933"/>
                          </a:solidFill>
                          <a:effectLst/>
                          <a:latin typeface="Arial" charset="0"/>
                          <a:cs typeface="Arial" charset="0"/>
                        </a:rPr>
                        <a:t>مز</a:t>
                      </a:r>
                      <a:r>
                        <a:rPr kumimoji="0" lang="ar-EG" sz="3600" b="0" i="0" u="sng" strike="noStrike" cap="none" normalizeH="0" baseline="0" dirty="0">
                          <a:ln>
                            <a:noFill/>
                          </a:ln>
                          <a:solidFill>
                            <a:srgbClr val="FF9933"/>
                          </a:solidFill>
                          <a:effectLst/>
                          <a:latin typeface="Arial" charset="0"/>
                          <a:cs typeface="Arial" charset="0"/>
                        </a:rPr>
                        <a:t>مور عشية </a:t>
                      </a:r>
                      <a:endParaRPr kumimoji="0" lang="fr-FR" sz="3600" b="0" i="0" u="sng" strike="noStrike" cap="none" normalizeH="0" baseline="0" dirty="0">
                        <a:ln>
                          <a:noFill/>
                        </a:ln>
                        <a:solidFill>
                          <a:srgbClr val="FF9933"/>
                        </a:solidFill>
                        <a:effectLst/>
                        <a:latin typeface="Arial" charset="0"/>
                        <a:cs typeface="Times New Roman" pitchFamily="18"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ياربُّ مَن يسكنُ في مَسكنِكَ، أو مَن يَحلُّ في جبلِ قُدسِكَ. إلاَّ السَّالِكُ بلا عيبٍ، ويعملُ البرَّ ويتكلَّمُ الحقَّ في قلبهِ.</a:t>
                      </a:r>
                      <a:r>
                        <a:rPr kumimoji="0" lang="en-US" sz="3200" b="0" i="0" u="none" strike="noStrike" cap="none" normalizeH="0" baseline="0" dirty="0">
                          <a:ln>
                            <a:noFill/>
                          </a:ln>
                          <a:solidFill>
                            <a:schemeClr val="bg1"/>
                          </a:solidFill>
                          <a:effectLst/>
                          <a:latin typeface="Arial" charset="0"/>
                          <a:cs typeface="Arial" charset="0"/>
                        </a:rPr>
                        <a:t>  </a:t>
                      </a:r>
                      <a:r>
                        <a:rPr kumimoji="0" lang="ar-SA" sz="3200" b="1" i="0" u="none" strike="noStrike" cap="none" normalizeH="0" baseline="0" dirty="0">
                          <a:ln>
                            <a:noFill/>
                          </a:ln>
                          <a:solidFill>
                            <a:schemeClr val="bg1"/>
                          </a:solidFill>
                          <a:effectLst/>
                          <a:latin typeface="Arial" charset="0"/>
                          <a:cs typeface="Arial" charset="0"/>
                        </a:rPr>
                        <a:t>هللويا.</a:t>
                      </a:r>
                      <a:endParaRPr kumimoji="0" lang="en-CA" sz="3200" b="1"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 15:1-2</a:t>
                      </a:r>
                      <a:r>
                        <a:rPr kumimoji="0" lang="fr-FR" sz="2800" b="0" i="0" u="none" strike="noStrike" cap="none" normalizeH="0" baseline="0">
                          <a:ln>
                            <a:noFill/>
                          </a:ln>
                          <a:solidFill>
                            <a:schemeClr val="bg1"/>
                          </a:solidFill>
                          <a:effectLst/>
                          <a:latin typeface="Arial" charset="0"/>
                          <a:cs typeface="Arial" charset="0"/>
                        </a:rPr>
                        <a: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Seigneur, qui sera reçu dans ta tente? Qui demeurera sur ta montagne sainte?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 L'homme à la conduite intègre, qui pratique la justice et dont les pensées sont honnêtes,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Alléluia.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 15:1-2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Lord, who may abide in Your tabernacle? Who may dwell in Your holy hill?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He who walks uprightly, And works righteousness, And speaks the truth in his heart;.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endParaRPr kumimoji="0" lang="en-CA"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04493" name="Rectangle 13"/>
          <p:cNvSpPr>
            <a:spLocks noGrp="1" noChangeArrowheads="1"/>
          </p:cNvSpPr>
          <p:nvPr>
            <p:ph type="ctrTitle"/>
          </p:nvPr>
        </p:nvSpPr>
        <p:spPr/>
        <p:txBody>
          <a:bodyPr/>
          <a:lstStyle/>
          <a:p>
            <a:r>
              <a:rPr lang="en-US" dirty="0"/>
              <a:t>5pv</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2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05506" name="Group 2"/>
          <p:cNvGraphicFramePr>
            <a:graphicFrameLocks noGrp="1"/>
          </p:cNvGraphicFramePr>
          <p:nvPr/>
        </p:nvGraphicFramePr>
        <p:xfrm>
          <a:off x="34925" y="115888"/>
          <a:ext cx="9074150" cy="6644640"/>
        </p:xfrm>
        <a:graphic>
          <a:graphicData uri="http://schemas.openxmlformats.org/drawingml/2006/table">
            <a:tbl>
              <a:tblPr rtl="1"/>
              <a:tblGrid>
                <a:gridCol w="4392612">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800225">
                <a:tc gridSpan="2">
                  <a:txBody>
                    <a:bodyPr/>
                    <a:lstStyle/>
                    <a:p>
                      <a:pPr marL="0" marR="0" lvl="0" indent="0" algn="r" defTabSz="914400" rtl="0"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33"/>
                          </a:solidFill>
                          <a:effectLst/>
                          <a:latin typeface="Arial" charset="0"/>
                          <a:cs typeface="Arial" charset="0"/>
                        </a:rPr>
                        <a:t>يوحنا  </a:t>
                      </a:r>
                      <a:r>
                        <a:rPr kumimoji="0" lang="ar-EG" sz="3200" b="0" i="0" u="sng" strike="noStrike" cap="none" normalizeH="0" baseline="0">
                          <a:ln>
                            <a:noFill/>
                          </a:ln>
                          <a:solidFill>
                            <a:srgbClr val="FF9933"/>
                          </a:solidFill>
                          <a:effectLst/>
                          <a:latin typeface="Arial" charset="0"/>
                          <a:cs typeface="Arial" charset="0"/>
                        </a:rPr>
                        <a:t>(</a:t>
                      </a:r>
                      <a:r>
                        <a:rPr kumimoji="0" lang="ar-SA" sz="3200" b="0" i="0" u="sng" strike="noStrike" cap="none" normalizeH="0" baseline="0">
                          <a:ln>
                            <a:noFill/>
                          </a:ln>
                          <a:solidFill>
                            <a:srgbClr val="FF9933"/>
                          </a:solidFill>
                          <a:effectLst/>
                          <a:latin typeface="Arial" charset="0"/>
                          <a:cs typeface="Arial" charset="0"/>
                        </a:rPr>
                        <a:t>46 ـ 53</a:t>
                      </a:r>
                      <a:r>
                        <a:rPr kumimoji="0" lang="ar-EG" sz="3200" b="0" i="0" u="sng" strike="noStrike" cap="none" normalizeH="0" baseline="0">
                          <a:ln>
                            <a:noFill/>
                          </a:ln>
                          <a:solidFill>
                            <a:srgbClr val="FF9933"/>
                          </a:solidFill>
                          <a:effectLst/>
                          <a:latin typeface="Arial" charset="0"/>
                          <a:cs typeface="Arial" charset="0"/>
                        </a:rPr>
                        <a:t> :4</a:t>
                      </a:r>
                      <a:r>
                        <a:rPr kumimoji="0" lang="ar-SA" sz="3200" b="0" i="0" u="sng" strike="noStrike" cap="none" normalizeH="0" baseline="0">
                          <a:ln>
                            <a:noFill/>
                          </a:ln>
                          <a:solidFill>
                            <a:srgbClr val="FF9933"/>
                          </a:solidFill>
                          <a:effectLst/>
                          <a:latin typeface="Arial" charset="0"/>
                          <a:cs typeface="Arial" charset="0"/>
                        </a:rPr>
                        <a:t>)</a:t>
                      </a:r>
                      <a:endParaRPr kumimoji="0" lang="ar-EG" sz="3200" b="0" i="0" u="sng" strike="noStrike" cap="none" normalizeH="0" baseline="0">
                        <a:ln>
                          <a:noFill/>
                        </a:ln>
                        <a:solidFill>
                          <a:srgbClr val="FF9933"/>
                        </a:solidFill>
                        <a:effectLst/>
                        <a:latin typeface="Arial" charset="0"/>
                        <a:cs typeface="Arial" charset="0"/>
                      </a:endParaRPr>
                    </a:p>
                    <a:p>
                      <a:pPr marL="0" marR="0" lvl="0" indent="0" algn="r" defTabSz="914400" rtl="0"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وكان في كفر ناحوم عبدٌ لملكٍ ابنه مريضٌ. هذا إذ سَمعَ أنَّ يسوعَ قد جاءَ من اليهوديَّةِ إلى الجليل انطلقَ إليهِ، وسألَهُ أن يَنزل ويَشفي ابنهُ. لأنَّه كان مُشرفاً على الموتِ.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4275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200" b="0" i="0" u="sng" strike="noStrike" cap="none" normalizeH="0" baseline="0">
                          <a:ln>
                            <a:noFill/>
                          </a:ln>
                          <a:solidFill>
                            <a:srgbClr val="FF9933"/>
                          </a:solidFill>
                          <a:effectLst/>
                          <a:latin typeface="Arial" charset="0"/>
                          <a:cs typeface="Arial" charset="0"/>
                        </a:rPr>
                        <a:t>Jean 4 : 46-53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46 Il y avait un officier royal dont le fils était malade à Capharnaüm. 47 ayant entendu dire que Jésus arrivait de Judée en Galilée, il vint le trouver et le priait de descendre guérir son fils qui se mourait.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Arial" charset="0"/>
                        </a:rPr>
                        <a:t>John 4:46-53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46 And there was a certain nobleman whose son was sick at Capernaum 47 When he heard that Jesus had come out of Judea into Galilee, he went to Him and implored Him to come down and heal his son, for he was at the point of death.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05517" name="Rectangle 13"/>
          <p:cNvSpPr>
            <a:spLocks noGrp="1" noChangeArrowheads="1"/>
          </p:cNvSpPr>
          <p:nvPr>
            <p:ph type="ctrTitle"/>
          </p:nvPr>
        </p:nvSpPr>
        <p:spPr/>
        <p:txBody>
          <a:bodyPr/>
          <a:lstStyle/>
          <a:p>
            <a:r>
              <a:rPr lang="en-US" dirty="0"/>
              <a:t>5v</a:t>
            </a:r>
          </a:p>
        </p:txBody>
      </p:sp>
    </p:spTree>
  </p:cSld>
  <p:clrMapOvr>
    <a:masterClrMapping/>
  </p:clrMapOvr>
</p:sld>
</file>

<file path=ppt/slides/slide2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06530" name="Group 2"/>
          <p:cNvGraphicFramePr>
            <a:graphicFrameLocks noGrp="1"/>
          </p:cNvGraphicFramePr>
          <p:nvPr/>
        </p:nvGraphicFramePr>
        <p:xfrm>
          <a:off x="34925" y="44450"/>
          <a:ext cx="9074150" cy="6467793"/>
        </p:xfrm>
        <a:graphic>
          <a:graphicData uri="http://schemas.openxmlformats.org/drawingml/2006/table">
            <a:tbl>
              <a:tblPr rtl="1"/>
              <a:tblGrid>
                <a:gridCol w="4321175">
                  <a:extLst>
                    <a:ext uri="{9D8B030D-6E8A-4147-A177-3AD203B41FA5}">
                      <a16:colId xmlns:a16="http://schemas.microsoft.com/office/drawing/2014/main" val="20000"/>
                    </a:ext>
                  </a:extLst>
                </a:gridCol>
                <a:gridCol w="4752975">
                  <a:extLst>
                    <a:ext uri="{9D8B030D-6E8A-4147-A177-3AD203B41FA5}">
                      <a16:colId xmlns:a16="http://schemas.microsoft.com/office/drawing/2014/main" val="20001"/>
                    </a:ext>
                  </a:extLst>
                </a:gridCol>
              </a:tblGrid>
              <a:tr h="1512888">
                <a:tc gridSpan="2">
                  <a:txBody>
                    <a:bodyPr/>
                    <a:lstStyle/>
                    <a:p>
                      <a:pPr marL="0" marR="0" lvl="0" indent="0" algn="r" defTabSz="914400" rtl="0"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فقال له يسوع: " لا تؤمنونَ إنْ لم تُعاينوا آياتٍ وعجائبَ! " قال له عبدُ المَلِكِ: " يا سيِّدي، انزل قبل أن يموتَ فتاي ". قال له يسوع: " امضِ. ابنُكَ حيٌّ ". فآمنَ الرَّجلُ بالقولِ الذي قاله له يسوع، وذهبَ.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913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48 Jésus lui dit "Si vous ne voyez signes et prodiges, vous ne croirez donc jamais! 49 L'officier lui dit: "Seigneur, descends avant que mon enfant ne meure!" 50 Jésus lui dit: "Va, ton fils vit." Cet homme crut à la parole que Jésus lui avait dite et il se mit en route.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48 Then Jesus said to him, Unless you people see signs and wonders, you will by no means believe. 49 The nobleman said to Him, Sir, come down before my child dies! 50 Jesus said to him, Go your way; your son lives. So the man believed the word that Jesus spoke to him, and he went his way.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07554" name="Group 2"/>
          <p:cNvGraphicFramePr>
            <a:graphicFrameLocks noGrp="1"/>
          </p:cNvGraphicFramePr>
          <p:nvPr/>
        </p:nvGraphicFramePr>
        <p:xfrm>
          <a:off x="34925" y="115888"/>
          <a:ext cx="9001125" cy="6497638"/>
        </p:xfrm>
        <a:graphic>
          <a:graphicData uri="http://schemas.openxmlformats.org/drawingml/2006/table">
            <a:tbl>
              <a:tblPr rtl="1"/>
              <a:tblGrid>
                <a:gridCol w="4392612">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584325">
                <a:tc gridSpan="2">
                  <a:txBody>
                    <a:bodyPr/>
                    <a:lstStyle/>
                    <a:p>
                      <a:pPr marL="0" marR="0" lvl="0" indent="0" algn="r" defTabSz="914400" rtl="0"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وفيما هو نازلٌ استقبلهُ عبيدُهُ قائلينَ: " إنَّ ابنَكَ حيٌّ ". فاستخبرهُمْ عن السَّاعةِ التي فيها أخذ يَتعافَى، فقالوا له: " أمس في السَّاعةِ السَّابعةِ تركتهُ الحُمَّى ". </a:t>
                      </a:r>
                      <a:endParaRPr kumimoji="0" lang="ar-EG" sz="3600" b="0" i="0" u="sng" strike="noStrike" cap="none" normalizeH="0" baseline="0">
                        <a:ln>
                          <a:noFill/>
                        </a:ln>
                        <a:solidFill>
                          <a:srgbClr val="FF9933"/>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913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51 Tandis qu'il descendait, ses serviteurs vinrent à sa rencontre et dirent: "Ton enfant vit!" 52 Il leur demanda à quelle heure il s'était trouvé mieux et ils répondirent: "C'est hier, à la septième heure, que la fièvre l'a quitté."</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51 And as he was now going down, his servants met him and told him, saying, Your son lives! 52 Then he inquired of them the hour when he got better. And they said to him, Yesterday at the seventh hour the fever left him.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08578" name="Group 2"/>
          <p:cNvGraphicFramePr>
            <a:graphicFrameLocks noGrp="1"/>
          </p:cNvGraphicFramePr>
          <p:nvPr/>
        </p:nvGraphicFramePr>
        <p:xfrm>
          <a:off x="34925" y="115888"/>
          <a:ext cx="9074150" cy="5907088"/>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657350">
                <a:tc gridSpan="2">
                  <a:txBody>
                    <a:bodyPr/>
                    <a:lstStyle/>
                    <a:p>
                      <a:pPr marL="0" marR="0" lvl="0" indent="0" algn="r" defTabSz="914400" rtl="0"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ففهِمَ أبوه أنَّه في تلكَ السَّاعةِ التي قال له فيها يسوعُ إنَّ ابنَكَ حيٌّ. فآمنَ هو وبيتهُ كلُّه.</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0" eaLnBrk="1" fontAlgn="base" latinLnBrk="0" hangingPunct="1">
                        <a:lnSpc>
                          <a:spcPct val="100000"/>
                        </a:lnSpc>
                        <a:spcBef>
                          <a:spcPct val="20000"/>
                        </a:spcBef>
                        <a:spcAft>
                          <a:spcPct val="0"/>
                        </a:spcAft>
                        <a:buClrTx/>
                        <a:buSzTx/>
                        <a:buFontTx/>
                        <a:buNone/>
                        <a:tabLst/>
                      </a:pPr>
                      <a:r>
                        <a:rPr kumimoji="0" lang="ar-SA" sz="2800" b="1" i="0" u="none" strike="noStrike" cap="none" normalizeH="0" baseline="0">
                          <a:ln>
                            <a:noFill/>
                          </a:ln>
                          <a:solidFill>
                            <a:srgbClr val="FF9900"/>
                          </a:solidFill>
                          <a:effectLst/>
                          <a:latin typeface="Arial" charset="0"/>
                          <a:cs typeface="Arial" charset="0"/>
                        </a:rPr>
                        <a:t>( والمجد للـه دائماً )</a:t>
                      </a:r>
                      <a:r>
                        <a:rPr kumimoji="0" lang="en-US"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53 Le père constata que c'était à cette heure même que Jésus lui avait dit: "Ton fils vit." Dès lors il crut, lui et toute sa maisonnée.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en-US"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53 So the father knew that it was at the same hour in which Jesus said to him, Your son lives. And he himself believed, and his whole household.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6"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a:solidFill>
                  <a:schemeClr val="bg1"/>
                </a:solidFill>
              </a:rPr>
              <a:t>Continue to Raising of Incense</a:t>
            </a:r>
          </a:p>
          <a:p>
            <a:pPr algn="ctr"/>
            <a:r>
              <a:rPr lang="ar-EG">
                <a:solidFill>
                  <a:schemeClr val="bg1"/>
                </a:solidFill>
              </a:rPr>
              <a:t>تكملة رفع بخور</a:t>
            </a:r>
            <a:endParaRPr lang="en-CA">
              <a:solidFill>
                <a:schemeClr val="bg1"/>
              </a:solidFill>
            </a:endParaRPr>
          </a:p>
        </p:txBody>
      </p:sp>
    </p:spTree>
  </p:cSld>
  <p:clrMapOvr>
    <a:masterClrMapping/>
  </p:clrMapOvr>
</p:sld>
</file>

<file path=ppt/slides/slide2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02"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a:r>
              <a:rPr lang="en-US" sz="4400" u="sng">
                <a:solidFill>
                  <a:srgbClr val="FF9933"/>
                </a:solidFill>
              </a:rPr>
              <a:t>Matins Psalm and Gospel</a:t>
            </a:r>
          </a:p>
          <a:p>
            <a:pPr algn="ctr" rtl="1"/>
            <a:r>
              <a:rPr lang="ar-EG" sz="4400" u="sng">
                <a:solidFill>
                  <a:srgbClr val="FF9933"/>
                </a:solidFill>
              </a:rPr>
              <a:t>مزمور</a:t>
            </a:r>
            <a:r>
              <a:rPr lang="en-US" sz="4400" u="sng">
                <a:solidFill>
                  <a:srgbClr val="FF9933"/>
                </a:solidFill>
              </a:rPr>
              <a:t> </a:t>
            </a:r>
            <a:r>
              <a:rPr lang="ar-EG" sz="4400" u="sng">
                <a:solidFill>
                  <a:srgbClr val="FF9933"/>
                </a:solidFill>
              </a:rPr>
              <a:t>و أنجيل  باكر</a:t>
            </a:r>
          </a:p>
          <a:p>
            <a:pPr algn="ctr" rtl="1"/>
            <a:r>
              <a:rPr lang="fr-CA" sz="4400" u="sng">
                <a:solidFill>
                  <a:srgbClr val="FF9933"/>
                </a:solidFill>
              </a:rPr>
              <a:t>Psaume et Évangile du Matin</a:t>
            </a:r>
          </a:p>
        </p:txBody>
      </p:sp>
      <p:pic>
        <p:nvPicPr>
          <p:cNvPr id="409603" name="Picture 3" descr="sun_cross"/>
          <p:cNvPicPr>
            <a:picLocks noChangeAspect="1" noChangeArrowheads="1"/>
          </p:cNvPicPr>
          <p:nvPr/>
        </p:nvPicPr>
        <p:blipFill>
          <a:blip r:embed="rId2"/>
          <a:srcRect/>
          <a:stretch>
            <a:fillRect/>
          </a:stretch>
        </p:blipFill>
        <p:spPr bwMode="auto">
          <a:xfrm>
            <a:off x="3352800" y="854075"/>
            <a:ext cx="2803525" cy="2430463"/>
          </a:xfrm>
          <a:prstGeom prst="rect">
            <a:avLst/>
          </a:prstGeom>
          <a:noFill/>
        </p:spPr>
      </p:pic>
    </p:spTree>
  </p:cSld>
  <p:clrMapOvr>
    <a:masterClrMapping/>
  </p:clrMapOvr>
</p:sld>
</file>

<file path=ppt/slides/slide2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0626" name="Group 2"/>
          <p:cNvGraphicFramePr>
            <a:graphicFrameLocks noGrp="1"/>
          </p:cNvGraphicFramePr>
          <p:nvPr/>
        </p:nvGraphicFramePr>
        <p:xfrm>
          <a:off x="107950" y="44450"/>
          <a:ext cx="9001125" cy="6265863"/>
        </p:xfrm>
        <a:graphic>
          <a:graphicData uri="http://schemas.openxmlformats.org/drawingml/2006/table">
            <a:tbl>
              <a:tblPr rtl="1"/>
              <a:tblGrid>
                <a:gridCol w="4465637">
                  <a:extLst>
                    <a:ext uri="{9D8B030D-6E8A-4147-A177-3AD203B41FA5}">
                      <a16:colId xmlns:a16="http://schemas.microsoft.com/office/drawing/2014/main" val="20000"/>
                    </a:ext>
                  </a:extLst>
                </a:gridCol>
                <a:gridCol w="4535488">
                  <a:extLst>
                    <a:ext uri="{9D8B030D-6E8A-4147-A177-3AD203B41FA5}">
                      <a16:colId xmlns:a16="http://schemas.microsoft.com/office/drawing/2014/main" val="20001"/>
                    </a:ext>
                  </a:extLst>
                </a:gridCol>
              </a:tblGrid>
              <a:tr h="2016125">
                <a:tc gridSpan="2">
                  <a:txBody>
                    <a:bodyPr/>
                    <a:lstStyle/>
                    <a:p>
                      <a:pPr marL="0" marR="0" lvl="0" indent="0" algn="r"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dirty="0">
                          <a:ln>
                            <a:noFill/>
                          </a:ln>
                          <a:solidFill>
                            <a:srgbClr val="FF9933"/>
                          </a:solidFill>
                          <a:effectLst/>
                          <a:latin typeface="Arial" charset="0"/>
                          <a:cs typeface="Arial" charset="0"/>
                        </a:rPr>
                        <a:t>24:3-4 </a:t>
                      </a:r>
                      <a:r>
                        <a:rPr kumimoji="0" lang="ar-SA" sz="3600" b="0" i="0" u="sng" strike="noStrike" cap="none" normalizeH="0" baseline="0" dirty="0">
                          <a:ln>
                            <a:noFill/>
                          </a:ln>
                          <a:solidFill>
                            <a:srgbClr val="FF9933"/>
                          </a:solidFill>
                          <a:effectLst/>
                          <a:latin typeface="Arial" charset="0"/>
                          <a:cs typeface="Arial" charset="0"/>
                        </a:rPr>
                        <a:t>مز</a:t>
                      </a:r>
                      <a:r>
                        <a:rPr kumimoji="0" lang="ar-EG" sz="3600" b="0" i="0" u="sng" strike="noStrike" cap="none" normalizeH="0" baseline="0" dirty="0">
                          <a:ln>
                            <a:noFill/>
                          </a:ln>
                          <a:solidFill>
                            <a:srgbClr val="FF9933"/>
                          </a:solidFill>
                          <a:effectLst/>
                          <a:latin typeface="Arial" charset="0"/>
                          <a:cs typeface="Arial" charset="0"/>
                        </a:rPr>
                        <a:t>مور باكر</a:t>
                      </a:r>
                      <a:r>
                        <a:rPr kumimoji="0" lang="ar-SA" sz="3600" b="0" i="0" u="sng" strike="noStrike" cap="none" normalizeH="0" baseline="0" dirty="0">
                          <a:ln>
                            <a:noFill/>
                          </a:ln>
                          <a:solidFill>
                            <a:srgbClr val="FF9933"/>
                          </a:solidFill>
                          <a:effectLst/>
                          <a:latin typeface="Arial" charset="0"/>
                          <a:cs typeface="Arial" charset="0"/>
                        </a:rPr>
                        <a:t> </a:t>
                      </a:r>
                      <a:endParaRPr kumimoji="0" lang="en-US" sz="3600" b="0" i="0" u="sng" strike="noStrike" cap="none" normalizeH="0" baseline="0" dirty="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مَن يَصعدُ إلى جبلِ الربِّ، أو مَن يقومُ في موضع قُدسِهِ. الطَّاهِرُ بيديِهِ، النَّقِيُّ بقلبِهِ. هللويا.</a:t>
                      </a:r>
                      <a:endParaRPr kumimoji="0" lang="ar-EG" sz="32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200" b="0" i="0" u="sng" strike="noStrike" cap="none" normalizeH="0" baseline="0">
                          <a:ln>
                            <a:noFill/>
                          </a:ln>
                          <a:solidFill>
                            <a:srgbClr val="FF9933"/>
                          </a:solidFill>
                          <a:effectLst/>
                          <a:latin typeface="Arial" charset="0"/>
                          <a:cs typeface="Times New Roman" pitchFamily="18" charset="0"/>
                        </a:rPr>
                        <a:t>Psaume </a:t>
                      </a:r>
                      <a:r>
                        <a:rPr kumimoji="0" lang="en-US" sz="3200" b="0" i="0" u="sng" strike="noStrike" cap="none" normalizeH="0" baseline="0">
                          <a:ln>
                            <a:noFill/>
                          </a:ln>
                          <a:solidFill>
                            <a:srgbClr val="FF9933"/>
                          </a:solidFill>
                          <a:effectLst/>
                          <a:latin typeface="Arial" charset="0"/>
                          <a:cs typeface="Times New Roman" pitchFamily="18" charset="0"/>
                        </a:rPr>
                        <a:t>24:3-4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Qui gravira la montagne du Seigneur? Qui se tiendra dans son saint lieu?</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L'homme aux mains innocentes et au cœur pur,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Psalms 24:3-4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Who may ascend into the hill of the Lord? Or who may stand in His holy place?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He who has clean hands and a pure heart.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endParaRPr kumimoji="0" lang="en-CA"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10637" name="Rectangle 13"/>
          <p:cNvSpPr>
            <a:spLocks noGrp="1" noChangeArrowheads="1"/>
          </p:cNvSpPr>
          <p:nvPr>
            <p:ph type="ctrTitle"/>
          </p:nvPr>
        </p:nvSpPr>
        <p:spPr/>
        <p:txBody>
          <a:bodyPr/>
          <a:lstStyle/>
          <a:p>
            <a:r>
              <a:rPr lang="en-US" dirty="0"/>
              <a:t>5pm</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2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1650" name="Group 2"/>
          <p:cNvGraphicFramePr>
            <a:graphicFrameLocks noGrp="1"/>
          </p:cNvGraphicFramePr>
          <p:nvPr/>
        </p:nvGraphicFramePr>
        <p:xfrm>
          <a:off x="34925" y="115888"/>
          <a:ext cx="9074150" cy="6581839"/>
        </p:xfrm>
        <a:graphic>
          <a:graphicData uri="http://schemas.openxmlformats.org/drawingml/2006/table">
            <a:tbl>
              <a:tblPr rtl="1"/>
              <a:tblGrid>
                <a:gridCol w="4032250">
                  <a:extLst>
                    <a:ext uri="{9D8B030D-6E8A-4147-A177-3AD203B41FA5}">
                      <a16:colId xmlns:a16="http://schemas.microsoft.com/office/drawing/2014/main" val="20000"/>
                    </a:ext>
                  </a:extLst>
                </a:gridCol>
                <a:gridCol w="5041900">
                  <a:extLst>
                    <a:ext uri="{9D8B030D-6E8A-4147-A177-3AD203B41FA5}">
                      <a16:colId xmlns:a16="http://schemas.microsoft.com/office/drawing/2014/main" val="20001"/>
                    </a:ext>
                  </a:extLst>
                </a:gridCol>
              </a:tblGrid>
              <a:tr h="1512888">
                <a:tc gridSpan="2">
                  <a:txBody>
                    <a:bodyPr/>
                    <a:lstStyle/>
                    <a:p>
                      <a:pPr marL="0" marR="0" lvl="0" indent="0" algn="r" defTabSz="914400" rtl="0"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يوحنا (17 ـ 21 : 3)</a:t>
                      </a:r>
                      <a:endParaRPr kumimoji="0" lang="ar-EG" sz="3600" b="0" i="0" u="sng" strike="noStrike" cap="none" normalizeH="0" baseline="0">
                        <a:ln>
                          <a:noFill/>
                        </a:ln>
                        <a:solidFill>
                          <a:srgbClr val="FF9933"/>
                        </a:solidFill>
                        <a:effectLst/>
                        <a:latin typeface="Arial" charset="0"/>
                        <a:cs typeface="Arial" charset="0"/>
                      </a:endParaRPr>
                    </a:p>
                    <a:p>
                      <a:pPr marL="0" marR="0" lvl="0" indent="0" algn="r" defTabSz="914400" rtl="0"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لأنَّه لم يُرسِل اللهُ ابنَهُ إلى العالم ليَدينَ العالمَ، بل ليَخلُصَ به العالمُ. فمَن يؤمن به لا يُدانُ،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86886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Jean 3 : 17 - 21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17 Car Dieu n'a pas envoyé son Fils dans le monde pour juger le monde, mais pour que le monde soit sauvé par lui. 18 Qui croit en lui n'est pas jugé; qui ne croit pas est déjà jugé,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John 3:17-21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For God did not send His Son into the world to condemn the world, but that the world through Him might be saved. 18 He who believes in Him is not condemned; but he who does not believe is condemned already,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11661" name="Rectangle 13"/>
          <p:cNvSpPr>
            <a:spLocks noGrp="1" noChangeArrowheads="1"/>
          </p:cNvSpPr>
          <p:nvPr>
            <p:ph type="ctrTitle"/>
          </p:nvPr>
        </p:nvSpPr>
        <p:spPr/>
        <p:txBody>
          <a:bodyPr/>
          <a:lstStyle/>
          <a:p>
            <a:r>
              <a:rPr lang="en-US" dirty="0"/>
              <a:t>5m</a:t>
            </a:r>
          </a:p>
        </p:txBody>
      </p:sp>
    </p:spTree>
  </p:cSld>
  <p:clrMapOvr>
    <a:masterClrMapping/>
  </p:clrMapOvr>
</p:sld>
</file>

<file path=ppt/slides/slide2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2674" name="Group 2"/>
          <p:cNvGraphicFramePr>
            <a:graphicFrameLocks noGrp="1"/>
          </p:cNvGraphicFramePr>
          <p:nvPr/>
        </p:nvGraphicFramePr>
        <p:xfrm>
          <a:off x="107950" y="115888"/>
          <a:ext cx="9001125" cy="6119813"/>
        </p:xfrm>
        <a:graphic>
          <a:graphicData uri="http://schemas.openxmlformats.org/drawingml/2006/table">
            <a:tbl>
              <a:tblPr rtl="1"/>
              <a:tblGrid>
                <a:gridCol w="4321175">
                  <a:extLst>
                    <a:ext uri="{9D8B030D-6E8A-4147-A177-3AD203B41FA5}">
                      <a16:colId xmlns:a16="http://schemas.microsoft.com/office/drawing/2014/main" val="20000"/>
                    </a:ext>
                  </a:extLst>
                </a:gridCol>
                <a:gridCol w="4679950">
                  <a:extLst>
                    <a:ext uri="{9D8B030D-6E8A-4147-A177-3AD203B41FA5}">
                      <a16:colId xmlns:a16="http://schemas.microsoft.com/office/drawing/2014/main" val="20001"/>
                    </a:ext>
                  </a:extLst>
                </a:gridCol>
              </a:tblGrid>
              <a:tr h="1728788">
                <a:tc gridSpan="2">
                  <a:txBody>
                    <a:bodyPr/>
                    <a:lstStyle/>
                    <a:p>
                      <a:pPr marL="0" marR="0" lvl="0" indent="0" algn="r" defTabSz="914400" rtl="0"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ومَن لا يؤمن به، فقد دِينَ، لأنَّه لم يؤمن بِاسم ابن الله الوحيد. وهذه هيَ الدَّينونة: إنَّ النُّور قد جاءَ إلى العالم، وأحبَّ النَّاس الظُّلمة أكثر مِن النُّور، لأنَّ أعمالَهُم كانت شرِّيرةً.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parce qu'il n'a pas cru au nom du Fils unique de Dieu. 19 Et le jugement le voici: la lumière est venue dans le monde, et les hommes ont préféré l'obscurité à la lumière parce que leurs oeuvres étaient mauvaises.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because he has not believed in the name of the only begotten Son of God. 19 And this is the condemnation, that the light has come into the world, and men loved darkness rather than light, because their deeds were evil.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3698" name="Group 2"/>
          <p:cNvGraphicFramePr>
            <a:graphicFrameLocks noGrp="1"/>
          </p:cNvGraphicFramePr>
          <p:nvPr/>
        </p:nvGraphicFramePr>
        <p:xfrm>
          <a:off x="34925" y="115888"/>
          <a:ext cx="9001125" cy="6352032"/>
        </p:xfrm>
        <a:graphic>
          <a:graphicData uri="http://schemas.openxmlformats.org/drawingml/2006/table">
            <a:tbl>
              <a:tblPr rtl="1"/>
              <a:tblGrid>
                <a:gridCol w="4679950">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368425">
                <a:tc gridSpan="2">
                  <a:txBody>
                    <a:bodyPr/>
                    <a:lstStyle/>
                    <a:p>
                      <a:pPr marL="0" marR="0" lvl="0" indent="0" algn="r" defTabSz="914400" rtl="0"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لأنَّ كلَّ مَن يَعملُ الشَّر يُبغِضُ النُّور، ولا يأتى إلى النُّور، لئلاَّ توبَّخ أعماله لأنَّها شرِّيرة. والذي يفعل الحقَّ فيأتي إلى النُّور، لكي تَظهر أعمالَهُ أنَّها باللهِ مَعمولةٌ. </a:t>
                      </a:r>
                      <a:r>
                        <a:rPr kumimoji="0" lang="ar-EG" sz="3200" b="1" i="0" u="none" strike="noStrike" cap="none" normalizeH="0" baseline="0" dirty="0">
                          <a:ln>
                            <a:noFill/>
                          </a:ln>
                          <a:solidFill>
                            <a:srgbClr val="FF9900"/>
                          </a:solidFill>
                          <a:effectLst/>
                          <a:latin typeface="Arial" charset="0"/>
                          <a:cs typeface="Arial" charset="0"/>
                        </a:rPr>
                        <a:t>( والمجد للـه دائماً )</a:t>
                      </a:r>
                      <a:r>
                        <a:rPr kumimoji="0" lang="en-US" sz="3200" b="0" i="0" u="none" strike="noStrike" cap="none" normalizeH="0" baseline="0" dirty="0">
                          <a:ln>
                            <a:noFill/>
                          </a:ln>
                          <a:solidFill>
                            <a:schemeClr val="bg1"/>
                          </a:solidFill>
                          <a:effectLst/>
                          <a:latin typeface="Arial" charset="0"/>
                          <a:cs typeface="Arial" charset="0"/>
                        </a:rPr>
                        <a:t> </a:t>
                      </a:r>
                      <a:endParaRPr kumimoji="0" lang="en-CA" sz="32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20 En effet, quiconque fait le mal hait la lumière et ne vient pas à la lumière, de crainte que ses oeuvres soient démasquées. 21 Celui qui fait la vérité vient à la lumière pour que ses oeuvres soient manifestées, elles qui ont été accomplies en Dieu.</a:t>
                      </a:r>
                      <a:endParaRPr kumimoji="0" lang="ar-EG" sz="24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20 For everyone practicing evil hates the light and does not come to the light, lest his deeds should be exposed. 21 But he who does the truth comes to the light, that his deeds may be clearly seen, that they have been done in God.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dirty="0">
                          <a:ln>
                            <a:noFill/>
                          </a:ln>
                          <a:solidFill>
                            <a:srgbClr val="FF9900"/>
                          </a:solidFill>
                          <a:effectLst/>
                          <a:latin typeface="Arial" charset="0"/>
                          <a:cs typeface="Arial" charset="0"/>
                        </a:rPr>
                        <a:t>(Glory be to God forever.)</a:t>
                      </a:r>
                      <a:endParaRPr kumimoji="0" lang="en-CA" sz="2400" b="1" i="0" u="none" strike="noStrike" cap="none" normalizeH="0" baseline="0" dirty="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6"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a:solidFill>
                  <a:schemeClr val="bg1"/>
                </a:solidFill>
              </a:rPr>
              <a:t>Continue to Raising of Incense</a:t>
            </a:r>
          </a:p>
          <a:p>
            <a:pPr algn="ctr"/>
            <a:r>
              <a:rPr lang="ar-EG">
                <a:solidFill>
                  <a:schemeClr val="bg1"/>
                </a:solidFill>
              </a:rPr>
              <a:t>تكملة رفع بخور</a:t>
            </a:r>
            <a:endParaRPr lang="en-CA">
              <a:solidFill>
                <a:schemeClr val="bg1"/>
              </a:solidFill>
            </a:endParaRPr>
          </a:p>
        </p:txBody>
      </p:sp>
    </p:spTree>
  </p:cSld>
  <p:clrMapOvr>
    <a:masterClrMapping/>
  </p:clrMapOvr>
</p:sld>
</file>

<file path=ppt/slides/slide2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4722" name="Rectangle 2"/>
          <p:cNvSpPr>
            <a:spLocks noGrp="1" noChangeArrowheads="1"/>
          </p:cNvSpPr>
          <p:nvPr>
            <p:ph type="title" idx="4294967295"/>
          </p:nvPr>
        </p:nvSpPr>
        <p:spPr>
          <a:xfrm>
            <a:off x="419100" y="3927475"/>
            <a:ext cx="8545513" cy="2886075"/>
          </a:xfrm>
          <a:noFill/>
          <a:ln>
            <a:solidFill>
              <a:srgbClr val="000000"/>
            </a:solidFill>
          </a:ln>
        </p:spPr>
        <p:txBody>
          <a:bodyPr/>
          <a:lstStyle/>
          <a:p>
            <a:pPr>
              <a:spcAft>
                <a:spcPts val="1500"/>
              </a:spcAft>
            </a:pPr>
            <a:r>
              <a:rPr lang="en-AU" sz="4000" i="1" dirty="0">
                <a:solidFill>
                  <a:schemeClr val="bg1"/>
                </a:solidFill>
              </a:rPr>
              <a:t>Paul, the servant of our Lord, Jesus Christ, called to be an apostle, appointed to the Gospel of God. </a:t>
            </a:r>
          </a:p>
        </p:txBody>
      </p:sp>
      <p:sp>
        <p:nvSpPr>
          <p:cNvPr id="414723" name="Rectangle 3"/>
          <p:cNvSpPr>
            <a:spLocks noChangeArrowheads="1"/>
          </p:cNvSpPr>
          <p:nvPr/>
        </p:nvSpPr>
        <p:spPr bwMode="auto">
          <a:xfrm>
            <a:off x="0" y="4724400"/>
            <a:ext cx="184150" cy="519113"/>
          </a:xfrm>
          <a:prstGeom prst="rect">
            <a:avLst/>
          </a:prstGeom>
          <a:noFill/>
          <a:ln w="9525">
            <a:noFill/>
            <a:miter lim="800000"/>
            <a:headEnd/>
            <a:tailEnd/>
          </a:ln>
          <a:effectLst/>
        </p:spPr>
        <p:txBody>
          <a:bodyPr wrap="none">
            <a:spAutoFit/>
          </a:bodyPr>
          <a:lstStyle/>
          <a:p>
            <a:endParaRPr lang="en-US" sz="2800">
              <a:solidFill>
                <a:schemeClr val="bg1"/>
              </a:solidFill>
              <a:latin typeface="Avva_Shenouda" pitchFamily="34" charset="0"/>
            </a:endParaRPr>
          </a:p>
        </p:txBody>
      </p:sp>
      <p:sp>
        <p:nvSpPr>
          <p:cNvPr id="414724"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a:effectLst/>
        </p:spPr>
        <p:txBody>
          <a:bodyPr>
            <a:spAutoFit/>
          </a:bodyPr>
          <a:lstStyle/>
          <a:p>
            <a:pPr algn="ctr">
              <a:spcBef>
                <a:spcPct val="50000"/>
              </a:spcBef>
            </a:pPr>
            <a:r>
              <a:rPr lang="en-US" sz="4000" b="1">
                <a:solidFill>
                  <a:schemeClr val="bg1"/>
                </a:solidFill>
              </a:rPr>
              <a:t>THE PAULINE EPISTLE</a:t>
            </a:r>
          </a:p>
        </p:txBody>
      </p:sp>
      <p:pic>
        <p:nvPicPr>
          <p:cNvPr id="414725" name="Picture 5" descr="St Paul the Apostle"/>
          <p:cNvPicPr>
            <a:picLocks noChangeAspect="1" noChangeArrowheads="1"/>
          </p:cNvPicPr>
          <p:nvPr/>
        </p:nvPicPr>
        <p:blipFill>
          <a:blip r:embed="rId3"/>
          <a:srcRect/>
          <a:stretch>
            <a:fillRect/>
          </a:stretch>
        </p:blipFill>
        <p:spPr bwMode="auto">
          <a:xfrm>
            <a:off x="3492500" y="1268413"/>
            <a:ext cx="2879725" cy="2879725"/>
          </a:xfrm>
          <a:prstGeom prst="rect">
            <a:avLst/>
          </a:prstGeom>
          <a:noFill/>
        </p:spPr>
      </p:pic>
    </p:spTree>
  </p:cSld>
  <p:clrMapOvr>
    <a:masterClrMapping/>
  </p:clrMapOvr>
  <p:transition/>
</p:sld>
</file>

<file path=ppt/slides/slide2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6770" name="Group 2"/>
          <p:cNvGraphicFramePr>
            <a:graphicFrameLocks noGrp="1"/>
          </p:cNvGraphicFramePr>
          <p:nvPr/>
        </p:nvGraphicFramePr>
        <p:xfrm>
          <a:off x="34925" y="44450"/>
          <a:ext cx="9145588" cy="6678168"/>
        </p:xfrm>
        <a:graphic>
          <a:graphicData uri="http://schemas.openxmlformats.org/drawingml/2006/table">
            <a:tbl>
              <a:tblPr rtl="1"/>
              <a:tblGrid>
                <a:gridCol w="4679950">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800225">
                <a:tc gridSpan="2">
                  <a:txBody>
                    <a:bodyPr/>
                    <a:lstStyle/>
                    <a:p>
                      <a:pPr marL="0" marR="0" lvl="0" indent="0" algn="r" defTabSz="914400" rtl="0" eaLnBrk="1" fontAlgn="base" latinLnBrk="0" hangingPunct="1">
                        <a:lnSpc>
                          <a:spcPct val="95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Arial" charset="0"/>
                        </a:rPr>
                        <a:t>(</a:t>
                      </a:r>
                      <a:r>
                        <a:rPr kumimoji="0" lang="en-US" sz="2800" b="0" i="0" u="sng" strike="noStrike" cap="none" normalizeH="0" baseline="0">
                          <a:ln>
                            <a:noFill/>
                          </a:ln>
                          <a:solidFill>
                            <a:srgbClr val="FF9933"/>
                          </a:solidFill>
                          <a:effectLst/>
                          <a:latin typeface="Arial" charset="0"/>
                          <a:cs typeface="Arial" charset="0"/>
                        </a:rPr>
                        <a:t>7:1-17</a:t>
                      </a:r>
                      <a:r>
                        <a:rPr kumimoji="0" lang="ar-SA" sz="3200" b="0" i="0" u="sng" strike="noStrike" cap="none" normalizeH="0" baseline="0">
                          <a:ln>
                            <a:noFill/>
                          </a:ln>
                          <a:solidFill>
                            <a:srgbClr val="FF9933"/>
                          </a:solidFill>
                          <a:effectLst/>
                          <a:latin typeface="Arial" charset="0"/>
                          <a:cs typeface="Arial" charset="0"/>
                        </a:rPr>
                        <a:t>رسالة بولس الرسول إلى العبرانيين </a:t>
                      </a:r>
                      <a:r>
                        <a:rPr kumimoji="0" lang="ar-EG" sz="3200" b="0" i="0" u="sng" strike="noStrike" cap="none" normalizeH="0" baseline="0">
                          <a:ln>
                            <a:noFill/>
                          </a:ln>
                          <a:solidFill>
                            <a:srgbClr val="FF9933"/>
                          </a:solidFill>
                          <a:effectLst/>
                          <a:latin typeface="Arial" charset="0"/>
                          <a:cs typeface="Arial" charset="0"/>
                        </a:rPr>
                        <a:t>(</a:t>
                      </a:r>
                    </a:p>
                    <a:p>
                      <a:pPr marL="0" marR="0" lvl="0" indent="0" algn="r" defTabSz="914400" rtl="0"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لأنَّ مَلكي صادقَ هذا، مَلِكَ ساليمَ، كاهِنَ اللهِ العليِّ، الذي خرجَ لاستقبال إبراهيمَ حالَ رجوعه من كَسرَةِ المُلوكِ وبارَكهُ، الذي قَسَمَ لهُ إبراهيمُ عُشراً مِنْ كُلِّ شيءٍ يمتلكه. المُتَرْجَمَ أوَّلاً " مَلِكَ البرِّ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489450">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sng" strike="noStrike" cap="none" normalizeH="0" baseline="0">
                          <a:ln>
                            <a:noFill/>
                          </a:ln>
                          <a:solidFill>
                            <a:srgbClr val="FF9933"/>
                          </a:solidFill>
                          <a:effectLst/>
                          <a:latin typeface="Arial" charset="0"/>
                          <a:cs typeface="Arial" charset="0"/>
                        </a:rPr>
                        <a:t>Hébreux </a:t>
                      </a:r>
                      <a:r>
                        <a:rPr kumimoji="0" lang="en-US" sz="2800" b="0" i="0" u="sng" strike="noStrike" cap="none" normalizeH="0" baseline="0">
                          <a:ln>
                            <a:noFill/>
                          </a:ln>
                          <a:solidFill>
                            <a:srgbClr val="FF9933"/>
                          </a:solidFill>
                          <a:effectLst/>
                          <a:latin typeface="Arial" charset="0"/>
                          <a:cs typeface="Arial" charset="0"/>
                        </a:rPr>
                        <a:t>7:1-17</a:t>
                      </a:r>
                      <a:endParaRPr kumimoji="0" lang="fr-FR" sz="2800" b="0" i="0" u="sng" strike="noStrike" cap="none" normalizeH="0" baseline="0">
                        <a:ln>
                          <a:noFill/>
                        </a:ln>
                        <a:solidFill>
                          <a:srgbClr val="FF9933"/>
                        </a:solidFill>
                        <a:effectLst/>
                        <a:latin typeface="Arial" charset="0"/>
                        <a:cs typeface="Arial" charset="0"/>
                      </a:endParaRPr>
                    </a:p>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Ce Melkisédeq, roi de Salem, prêtre du Dieu très haut, est allé à la rencontre d'Abraham, lorsque celui-ci revenait du combat contre les rois, et l'a béni. 2 C'est à lui qu'Abraham remit la dîme de tout. D'abord, il porte un nom qui se traduit "roi de justice",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Arial" charset="0"/>
                        </a:rPr>
                        <a:t>Hebrews  7:1-17</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For this Melchizedek, king of Salem, priest of the Most High God, who met Abraham returning from the slaughter of the kings and blessed him, 2 to whom also Abraham gave a tenth part of all, first being translated king of righteousness,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16781" name="Rectangle 13"/>
          <p:cNvSpPr>
            <a:spLocks noGrp="1" noChangeArrowheads="1"/>
          </p:cNvSpPr>
          <p:nvPr>
            <p:ph type="ctrTitle"/>
          </p:nvPr>
        </p:nvSpPr>
        <p:spPr/>
        <p:txBody>
          <a:bodyPr/>
          <a:lstStyle/>
          <a:p>
            <a:r>
              <a:rPr lang="en-US" dirty="0"/>
              <a:t>5p</a:t>
            </a:r>
          </a:p>
        </p:txBody>
      </p:sp>
    </p:spTree>
  </p:cSld>
  <p:clrMapOvr>
    <a:masterClrMapping/>
  </p:clrMapOvr>
</p:sld>
</file>

<file path=ppt/slides/slide2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7794" name="Group 2"/>
          <p:cNvGraphicFramePr>
            <a:graphicFrameLocks noGrp="1"/>
          </p:cNvGraphicFramePr>
          <p:nvPr/>
        </p:nvGraphicFramePr>
        <p:xfrm>
          <a:off x="34925" y="115888"/>
          <a:ext cx="9074150" cy="6218238"/>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728788">
                <a:tc gridSpan="2">
                  <a:txBody>
                    <a:bodyPr/>
                    <a:lstStyle/>
                    <a:p>
                      <a:pPr marL="0" marR="0" lvl="0" indent="0" algn="r" defTabSz="914400" rtl="0"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ثُمَّ أيضاً مَلِكَ ساليمَ " الذي معناه " مَلِكَ السَّلام " بلا أبٍ، بلا أُمٍّ، بلا نسبٍ. لا بداءَةَ أيَّام لهُ ولا نهايَةَ حياةٍ. بل هو مُشبَّهٌ بِابنِ اللهِ، يبقَى كاهناً إلى الأبدِ.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4894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et ensuite, il est aussi roi de Salem, c'est-à-dire roi de paix. 3 Lui qui n'a ni père, ni mère, ni généalogie, ni commencement pour ses jours, ni fin pour sa vie, mais qui est assimilé au Fils de Dieu reste prêtre à perpétuité.</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and then also king of Salem, meaning king of peace, 3 without father, without mother, without genealogy, having neither beginning of days nor end of life, but made like the Son of God, remains a priest continually.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8818" name="Group 2"/>
          <p:cNvGraphicFramePr>
            <a:graphicFrameLocks noGrp="1"/>
          </p:cNvGraphicFramePr>
          <p:nvPr/>
        </p:nvGraphicFramePr>
        <p:xfrm>
          <a:off x="34925" y="44450"/>
          <a:ext cx="9074150" cy="6585585"/>
        </p:xfrm>
        <a:graphic>
          <a:graphicData uri="http://schemas.openxmlformats.org/drawingml/2006/table">
            <a:tbl>
              <a:tblPr rtl="1"/>
              <a:tblGrid>
                <a:gridCol w="4321175">
                  <a:extLst>
                    <a:ext uri="{9D8B030D-6E8A-4147-A177-3AD203B41FA5}">
                      <a16:colId xmlns:a16="http://schemas.microsoft.com/office/drawing/2014/main" val="20000"/>
                    </a:ext>
                  </a:extLst>
                </a:gridCol>
                <a:gridCol w="4752975">
                  <a:extLst>
                    <a:ext uri="{9D8B030D-6E8A-4147-A177-3AD203B41FA5}">
                      <a16:colId xmlns:a16="http://schemas.microsoft.com/office/drawing/2014/main" val="20001"/>
                    </a:ext>
                  </a:extLst>
                </a:gridCol>
              </a:tblGrid>
              <a:tr h="1800225">
                <a:tc gridSpan="2">
                  <a:txBody>
                    <a:bodyPr/>
                    <a:lstStyle/>
                    <a:p>
                      <a:pPr marL="0" marR="0" lvl="0" indent="0" algn="r" defTabSz="914400" rtl="0"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ثُمَّ انظروا مَا أعظمَ هذا الذي أعطاهُ إبراهيمُ رئيسُ الآباءِ، عُشراً مِنْ خيار مالهُ! وأمَّا الذينَ هُم مِن بني لاوي، عِندما يأخذونَ الكهنوتَ، فلهُمْ وصيَّةٌ أنْ يأخذوا مِن الشَّعب</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Contemplez la grandeur de ce personnage, à qui Abraham a donné en dîme la meilleure part du butin, lui, le patriarche. 5 Or, ceux des fils de Lévi qui reçoivent le sacerdoce ont ordre, de par la loi, de prélever la dîme sur le peuple, </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Now consider how great this man was, to whom even the patriarch Abraham gave a tenth of the spoils. 5 And indeed those who are of the sons of Levi, who receive the priesthood, have a commandment to receive tithes from the people according to the law,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9842" name="Group 2"/>
          <p:cNvGraphicFramePr>
            <a:graphicFrameLocks noGrp="1"/>
          </p:cNvGraphicFramePr>
          <p:nvPr/>
        </p:nvGraphicFramePr>
        <p:xfrm>
          <a:off x="34925" y="44450"/>
          <a:ext cx="9074150" cy="6514148"/>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728788">
                <a:tc gridSpan="2">
                  <a:txBody>
                    <a:bodyPr/>
                    <a:lstStyle/>
                    <a:p>
                      <a:pPr marL="0" marR="0" lvl="0" indent="0" algn="r" defTabSz="914400" rtl="0"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أي إخوتهم بمقتضَى النَّاموس، مع أنَّهم قد خرجوا من صُلبِ إبراهيم. ولكنَّ الذي ليسَ له نسبٌ منهُم، قد أخذ عُشراً من إبراهيم، وبارَك الذي له المواعيدُ! وبدونَ كلّ جدالٍ: الأصغرُ يُبَارَكُ مِن الأكبر منه،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c'est-à-dire sur leurs frères, qui sont pourtant des descendants d'Abraham.6 Mais lui, qui ne figure pas dans leurs généalogies, a soumis Abraham à la dîme et a béni le titulaire des promesses. 7 Or, sans aucune contestation, c'est l'inférieur qui est béni par le supérieur. </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that is, from their brethren, though they have come from the loins of Abraham; 6 but he whose genealogy is not derived from them received tithes from Abraham and blessed him who had the promises. 7 Now beyond all contradiction the lesser is blessed by the better.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0866" name="Group 2"/>
          <p:cNvGraphicFramePr>
            <a:graphicFrameLocks noGrp="1"/>
          </p:cNvGraphicFramePr>
          <p:nvPr/>
        </p:nvGraphicFramePr>
        <p:xfrm>
          <a:off x="34925" y="44450"/>
          <a:ext cx="9074150" cy="7083743"/>
        </p:xfrm>
        <a:graphic>
          <a:graphicData uri="http://schemas.openxmlformats.org/drawingml/2006/table">
            <a:tbl>
              <a:tblPr rtl="1"/>
              <a:tblGrid>
                <a:gridCol w="4897437">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871663">
                <a:tc gridSpan="2">
                  <a:txBody>
                    <a:bodyPr/>
                    <a:lstStyle/>
                    <a:p>
                      <a:pPr marL="0" marR="0" lvl="0" indent="0" algn="r" defTabSz="914400" rtl="0"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وهنا أُناسٌ مائتونَ يأخذون عُشوراً، وأمَّا هُناكَ فالمشهودُ له بأنَّه حيٌّ. كقول مَن يقول عن إبراهيم، ولاوي أيضاً الآخذ العشور قد أعطى العشور. لأنَّه كان بعدُ في صُلبِ أبيه حين استقبله ملكي صادق.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Et ici, ceux qui perçoivent la dîme sont des hommes qui meurent, là c'est quelqu'un dont on atteste qu'il vit. 9 Et pour tout dire, en la personne d'Abraham, même Lévi, qui perçoit la dîme, a été soumis à la dîme. Car il était encore dans les reins de son ancêtre, lorsque eut lieu la rencontre avec Melkisédeq.</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Here mortal men receive tithes, but there he receives them, of whom it is witnessed that he lives. 9 Even Levi, who receives tithes, paid tithes through Abraham, so to speak, 10 for he was still in the loins of his father when Melchizedek met him.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1890" name="Group 2"/>
          <p:cNvGraphicFramePr>
            <a:graphicFrameLocks noGrp="1"/>
          </p:cNvGraphicFramePr>
          <p:nvPr/>
        </p:nvGraphicFramePr>
        <p:xfrm>
          <a:off x="107950" y="44450"/>
          <a:ext cx="8928100" cy="6766560"/>
        </p:xfrm>
        <a:graphic>
          <a:graphicData uri="http://schemas.openxmlformats.org/drawingml/2006/table">
            <a:tbl>
              <a:tblPr rtl="1"/>
              <a:tblGrid>
                <a:gridCol w="4679950">
                  <a:extLst>
                    <a:ext uri="{9D8B030D-6E8A-4147-A177-3AD203B41FA5}">
                      <a16:colId xmlns:a16="http://schemas.microsoft.com/office/drawing/2014/main" val="20000"/>
                    </a:ext>
                  </a:extLst>
                </a:gridCol>
                <a:gridCol w="4248150">
                  <a:extLst>
                    <a:ext uri="{9D8B030D-6E8A-4147-A177-3AD203B41FA5}">
                      <a16:colId xmlns:a16="http://schemas.microsoft.com/office/drawing/2014/main" val="20001"/>
                    </a:ext>
                  </a:extLst>
                </a:gridCol>
              </a:tblGrid>
              <a:tr h="1152525">
                <a:tc gridSpan="2">
                  <a:txBody>
                    <a:bodyPr/>
                    <a:lstStyle/>
                    <a:p>
                      <a:pPr marL="0" marR="0" lvl="0" indent="0" algn="r" defTabSz="914400" rtl="0"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فلو كان بالكهنوت اللاويِّ كمالٌ ـ إذ الشَّعب أخذ النَّاموس عليه ـ ماذا كانت الحاجة بعدُ إلى أن يقوم كاهنٌ آخَرُ على رتبة ملكي صادق، ولا يُقالُ " على رُتبةِ هارون " ؟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5040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Si on était parvenu à un parfait accomplissement par le sacerdoce lévitique, car il était la base de la législation donnée au peuple, quel besoin y aurait-il eu encore de susciter un autre prêtre, dans la ligne de Melkisédeq, au lieu de le désigner dans la ligne d'Aaron?</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Therefore, if perfection were through the Levitical priesthood (for under it the people received the law), what further need was there that another priest should rise according to the order of Melchizedek, and not be called according to the order of Aaron?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2914" name="Group 2"/>
          <p:cNvGraphicFramePr>
            <a:graphicFrameLocks noGrp="1"/>
          </p:cNvGraphicFramePr>
          <p:nvPr/>
        </p:nvGraphicFramePr>
        <p:xfrm>
          <a:off x="34925" y="44450"/>
          <a:ext cx="9145588" cy="6769101"/>
        </p:xfrm>
        <a:graphic>
          <a:graphicData uri="http://schemas.openxmlformats.org/drawingml/2006/table">
            <a:tbl>
              <a:tblPr rtl="1"/>
              <a:tblGrid>
                <a:gridCol w="4464050">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728788">
                <a:tc gridSpan="2">
                  <a:txBody>
                    <a:bodyPr/>
                    <a:lstStyle/>
                    <a:p>
                      <a:pPr marL="0" marR="0" lvl="0" indent="0" algn="r" defTabSz="914400" rtl="0"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لأنَّه إنْ تغيَّرَ الكهنوتُ، فبالضَّرورةِ يَصيرُ تغيُّرٌ للنَّاموس أيضاً. لأنَّ الذي يُقال عنه هذا كان أُخِذَ من سبط آخَرَ لم يُلازم أحدٌ منه المذبح. فإنَّه واضحٌ أنَّ ربَّنا قد طلعَ من سبطِ يهوذا،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5040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Car un changement de sacerdoce entraîne forcément un changement de loi. 13 Et celui que vise le texte cité fait partie d'une tribu dont aucun membre n'a été affecté au service de l'autel. 14 Il est notoire, en effet, que notre Seigneur est issu de Juda,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For the priesthood being changed, of necessity there is also a change of the law. 13 For He of whom these things are spoken belongs to another tribe, from which no man has officiated at the altar. 14 For it is evident that our Lord arose from Judah,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3938" name="Group 2"/>
          <p:cNvGraphicFramePr>
            <a:graphicFrameLocks noGrp="1"/>
          </p:cNvGraphicFramePr>
          <p:nvPr/>
        </p:nvGraphicFramePr>
        <p:xfrm>
          <a:off x="34925" y="44450"/>
          <a:ext cx="9074150" cy="5953126"/>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439863">
                <a:tc gridSpan="2">
                  <a:txBody>
                    <a:bodyPr/>
                    <a:lstStyle/>
                    <a:p>
                      <a:pPr marL="0" marR="0" lvl="0" indent="0" algn="r" defTabSz="914400" rtl="0"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الذي لم يَتكلَّم عنه موسى شيئاً من جهة الكهنوت. وذلك أكثر وضوحاً أيضاً إنْ كان على شبهِ ملكي صادق يقوم كاهنٌ آخَرُ،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51326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d'une tribu pour laquelle Moïse n'a rien dit dans ses textes sur les prêtres. 15 Et l'évidence est plus grande encore si l'autre prêtre suscité ressemble à Melkisédeq,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of which tribe Moses spoke nothing concerning priesthood. 15 And it is yet far more evident if, in the likeness of Melchizedek, there arises another priest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4962" name="Group 2"/>
          <p:cNvGraphicFramePr>
            <a:graphicFrameLocks noGrp="1"/>
          </p:cNvGraphicFramePr>
          <p:nvPr/>
        </p:nvGraphicFramePr>
        <p:xfrm>
          <a:off x="34925" y="115888"/>
          <a:ext cx="9074150" cy="6581776"/>
        </p:xfrm>
        <a:graphic>
          <a:graphicData uri="http://schemas.openxmlformats.org/drawingml/2006/table">
            <a:tbl>
              <a:tblPr rtl="1"/>
              <a:tblGrid>
                <a:gridCol w="4787900">
                  <a:extLst>
                    <a:ext uri="{9D8B030D-6E8A-4147-A177-3AD203B41FA5}">
                      <a16:colId xmlns:a16="http://schemas.microsoft.com/office/drawing/2014/main" val="20000"/>
                    </a:ext>
                  </a:extLst>
                </a:gridCol>
                <a:gridCol w="4286250">
                  <a:extLst>
                    <a:ext uri="{9D8B030D-6E8A-4147-A177-3AD203B41FA5}">
                      <a16:colId xmlns:a16="http://schemas.microsoft.com/office/drawing/2014/main" val="20001"/>
                    </a:ext>
                  </a:extLst>
                </a:gridCol>
              </a:tblGrid>
              <a:tr h="1973263">
                <a:tc gridSpan="2">
                  <a:txBody>
                    <a:bodyPr/>
                    <a:lstStyle/>
                    <a:p>
                      <a:pPr marL="0" marR="0" lvl="0" indent="0" algn="r" defTabSz="914400" rtl="0"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وهذا قد صار ليسَ بحَسبِ ناموس وصيَّةٍ جسديَّةٍ، بل بحسبِ قوَّة حياةٍ لا تزول. لأنَّه يشهد عنه أنكَ: " الكاهن إلى الأبدِ على رُتبةِ ملكي صادق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6085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16 et n'accède pas à la prêtrise en vertu d'une loi de filiation humaine, mais en vertu de la puissance d'une vie indestructible. 17 Ce témoignage, en effet, lui est rendu: Tu es prêtre pour l'éternité à la manière de Melkisédeq.</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16 who has come, not according to the law of a fleshly commandment, but according to the power of an endless life. 17 For He testifies: You are a priest forever According to the order of Melchizedek.</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5986" name="Rectangle 2"/>
          <p:cNvSpPr>
            <a:spLocks noChangeArrowheads="1"/>
          </p:cNvSpPr>
          <p:nvPr/>
        </p:nvSpPr>
        <p:spPr bwMode="auto">
          <a:xfrm>
            <a:off x="395288" y="1196975"/>
            <a:ext cx="8569325" cy="3503613"/>
          </a:xfrm>
          <a:prstGeom prst="rect">
            <a:avLst/>
          </a:prstGeom>
          <a:noFill/>
          <a:ln w="9525">
            <a:noFill/>
            <a:miter lim="800000"/>
            <a:headEnd/>
            <a:tailEnd/>
          </a:ln>
          <a:effectLst/>
        </p:spPr>
        <p:txBody>
          <a:bodyPr>
            <a:spAutoFit/>
          </a:bodyPr>
          <a:lstStyle/>
          <a:p>
            <a:pPr algn="ctr" rtl="1"/>
            <a:r>
              <a:rPr lang="en-US" sz="3200">
                <a:solidFill>
                  <a:srgbClr val="FF9900"/>
                </a:solidFill>
              </a:rPr>
              <a:t>The Grace of God the Father be with you all. Amen</a:t>
            </a:r>
          </a:p>
          <a:p>
            <a:pPr algn="ctr" rtl="1"/>
            <a:endParaRPr lang="ar-EG" sz="3200">
              <a:solidFill>
                <a:srgbClr val="FF9900"/>
              </a:solidFill>
            </a:endParaRPr>
          </a:p>
          <a:p>
            <a:pPr algn="ctr" rtl="1"/>
            <a:r>
              <a:rPr lang="ar-SA" sz="3200">
                <a:solidFill>
                  <a:srgbClr val="FF9900"/>
                </a:solidFill>
              </a:rPr>
              <a:t>نعمة اللـه الآب فلتحل على أرواحنا يا آبائي وإخوتي. آمين. </a:t>
            </a:r>
          </a:p>
          <a:p>
            <a:pPr algn="ctr" rtl="1"/>
            <a:endParaRPr lang="en-US" sz="3200">
              <a:solidFill>
                <a:srgbClr val="FF9900"/>
              </a:solidFill>
            </a:endParaRPr>
          </a:p>
          <a:p>
            <a:pPr algn="ctr" rtl="1"/>
            <a:r>
              <a:rPr lang="fr-CA" sz="3200">
                <a:solidFill>
                  <a:srgbClr val="FF9900"/>
                </a:solidFill>
              </a:rPr>
              <a:t>La grâce de Dieu le Père soit avec vous tous. Amen</a:t>
            </a:r>
          </a:p>
        </p:txBody>
      </p:sp>
      <p:sp>
        <p:nvSpPr>
          <p:cNvPr id="3" name="Action Button: Custom 2">
            <a:hlinkClick r:id="" action="ppaction://macro?name=ApetJeekEvol" highlightClick="1"/>
          </p:cNvPr>
          <p:cNvSpPr/>
          <p:nvPr/>
        </p:nvSpPr>
        <p:spPr>
          <a:xfrm>
            <a:off x="2895600" y="6324600"/>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CA" sz="1100" b="1" dirty="0">
                <a:solidFill>
                  <a:schemeClr val="bg1"/>
                </a:solidFill>
              </a:rPr>
              <a:t>The Catholic Response  - </a:t>
            </a:r>
            <a:r>
              <a:rPr lang="ar-EG" sz="1200" b="1" dirty="0">
                <a:solidFill>
                  <a:schemeClr val="bg1"/>
                </a:solidFill>
              </a:rPr>
              <a:t>مرد الكاثوليكون </a:t>
            </a:r>
            <a:r>
              <a:rPr lang="en-CA" sz="1100" b="1" dirty="0">
                <a:solidFill>
                  <a:schemeClr val="bg1"/>
                </a:solidFill>
              </a:rPr>
              <a:t>   </a:t>
            </a:r>
          </a:p>
          <a:p>
            <a:pPr algn="ctr"/>
            <a:r>
              <a:rPr lang="en-CA" sz="1000" b="1" dirty="0">
                <a:solidFill>
                  <a:schemeClr val="bg1"/>
                </a:solidFill>
              </a:rPr>
              <a:t> (</a:t>
            </a:r>
            <a:r>
              <a:rPr lang="en-CA" sz="900" b="1" dirty="0" err="1">
                <a:solidFill>
                  <a:schemeClr val="bg1"/>
                </a:solidFill>
              </a:rPr>
              <a:t>Apetjeek</a:t>
            </a:r>
            <a:r>
              <a:rPr lang="en-CA" sz="900" b="1" dirty="0">
                <a:solidFill>
                  <a:schemeClr val="bg1"/>
                </a:solidFill>
              </a:rPr>
              <a:t> </a:t>
            </a:r>
            <a:r>
              <a:rPr lang="en-CA" sz="900" b="1" dirty="0" err="1">
                <a:solidFill>
                  <a:schemeClr val="bg1"/>
                </a:solidFill>
              </a:rPr>
              <a:t>Evol</a:t>
            </a:r>
            <a:r>
              <a:rPr lang="en-CA" sz="900" b="1" dirty="0">
                <a:solidFill>
                  <a:schemeClr val="bg1"/>
                </a:solidFill>
              </a:rPr>
              <a:t> -</a:t>
            </a:r>
            <a:r>
              <a:rPr lang="en-CA" sz="1200" b="1" dirty="0">
                <a:solidFill>
                  <a:schemeClr val="bg1"/>
                </a:solidFill>
              </a:rPr>
              <a:t> </a:t>
            </a:r>
            <a:r>
              <a:rPr lang="en-CA" sz="1200" b="1" dirty="0" err="1">
                <a:solidFill>
                  <a:schemeClr val="bg1"/>
                </a:solidFill>
                <a:latin typeface="Coptic" pitchFamily="2" charset="0"/>
              </a:rPr>
              <a:t>Apetj</a:t>
            </a:r>
            <a:r>
              <a:rPr lang="en-CA" sz="1200" b="1" dirty="0">
                <a:solidFill>
                  <a:schemeClr val="bg1"/>
                </a:solidFill>
                <a:latin typeface="Coptic" pitchFamily="2" charset="0"/>
              </a:rPr>
              <a:t>/k </a:t>
            </a:r>
            <a:r>
              <a:rPr lang="en-CA" sz="1200" b="1" dirty="0" err="1">
                <a:solidFill>
                  <a:schemeClr val="bg1"/>
                </a:solidFill>
                <a:latin typeface="Coptic" pitchFamily="2" charset="0"/>
              </a:rPr>
              <a:t>e~bol</a:t>
            </a:r>
            <a:r>
              <a:rPr lang="en-CA" sz="900" b="1" dirty="0">
                <a:solidFill>
                  <a:schemeClr val="bg1"/>
                </a:solidFill>
                <a:latin typeface="Coptic" pitchFamily="2" charset="0"/>
              </a:rPr>
              <a:t> - </a:t>
            </a:r>
            <a:r>
              <a:rPr lang="ar-EG" sz="900" b="1" dirty="0">
                <a:solidFill>
                  <a:schemeClr val="bg1"/>
                </a:solidFill>
              </a:rPr>
              <a:t>آ بيت جيك إيفول</a:t>
            </a:r>
            <a:r>
              <a:rPr lang="en-CA" sz="900" b="1" dirty="0">
                <a:solidFill>
                  <a:schemeClr val="bg1"/>
                </a:solidFill>
              </a:rPr>
              <a:t>)</a:t>
            </a:r>
            <a:endParaRPr lang="en-CA" sz="1000" b="1" dirty="0">
              <a:solidFill>
                <a:schemeClr val="bg1"/>
              </a:solidFill>
            </a:endParaRPr>
          </a:p>
        </p:txBody>
      </p:sp>
    </p:spTree>
  </p:cSld>
  <p:clrMapOvr>
    <a:masterClrMapping/>
  </p:clrMapOvr>
</p:sld>
</file>

<file path=ppt/slides/slide2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7010" name="Rectangle 2"/>
          <p:cNvSpPr>
            <a:spLocks noChangeArrowheads="1"/>
          </p:cNvSpPr>
          <p:nvPr/>
        </p:nvSpPr>
        <p:spPr bwMode="auto">
          <a:xfrm>
            <a:off x="4464050" y="0"/>
            <a:ext cx="180975" cy="579438"/>
          </a:xfrm>
          <a:prstGeom prst="rect">
            <a:avLst/>
          </a:prstGeom>
          <a:noFill/>
          <a:ln w="9525">
            <a:noFill/>
            <a:miter lim="800000"/>
            <a:headEnd/>
            <a:tailEnd/>
          </a:ln>
          <a:effectLst/>
        </p:spPr>
        <p:txBody>
          <a:bodyPr wrap="none" lIns="90000" tIns="46800" rIns="90000" bIns="46800">
            <a:spAutoFit/>
          </a:bodyPr>
          <a:lstStyle/>
          <a:p>
            <a:pPr algn="ctr" eaLnBrk="0" hangingPunct="0"/>
            <a:endParaRPr lang="en-US" sz="3200" b="1">
              <a:solidFill>
                <a:srgbClr val="CC0000"/>
              </a:solidFill>
              <a:latin typeface="Times New Roman" pitchFamily="18" charset="0"/>
            </a:endParaRPr>
          </a:p>
        </p:txBody>
      </p:sp>
      <p:sp>
        <p:nvSpPr>
          <p:cNvPr id="427011"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a:spcBef>
                <a:spcPct val="50000"/>
              </a:spcBef>
            </a:pPr>
            <a:r>
              <a:rPr lang="en-US" sz="4000">
                <a:solidFill>
                  <a:schemeClr val="bg1"/>
                </a:solidFill>
              </a:rPr>
              <a:t>THE CATHOLIC EPISTLE</a:t>
            </a:r>
          </a:p>
        </p:txBody>
      </p:sp>
      <p:pic>
        <p:nvPicPr>
          <p:cNvPr id="427012" name="Picture 4" descr="earth"/>
          <p:cNvPicPr>
            <a:picLocks noChangeAspect="1" noChangeArrowheads="1"/>
          </p:cNvPicPr>
          <p:nvPr/>
        </p:nvPicPr>
        <p:blipFill>
          <a:blip r:embed="rId3"/>
          <a:srcRect/>
          <a:stretch>
            <a:fillRect/>
          </a:stretch>
        </p:blipFill>
        <p:spPr bwMode="auto">
          <a:xfrm>
            <a:off x="2771775" y="1917700"/>
            <a:ext cx="3752850" cy="3816350"/>
          </a:xfrm>
          <a:prstGeom prst="rect">
            <a:avLst/>
          </a:prstGeom>
          <a:noFill/>
        </p:spPr>
      </p:pic>
    </p:spTree>
  </p:cSld>
  <p:clrMapOvr>
    <a:masterClrMapping/>
  </p:clrMapOvr>
  <p:transition/>
</p:sld>
</file>

<file path=ppt/slides/slide2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9058" name="Group 2"/>
          <p:cNvGraphicFramePr>
            <a:graphicFrameLocks noGrp="1"/>
          </p:cNvGraphicFramePr>
          <p:nvPr/>
        </p:nvGraphicFramePr>
        <p:xfrm>
          <a:off x="34925" y="44450"/>
          <a:ext cx="9074150" cy="6644640"/>
        </p:xfrm>
        <a:graphic>
          <a:graphicData uri="http://schemas.openxmlformats.org/drawingml/2006/table">
            <a:tbl>
              <a:tblPr rtl="1"/>
              <a:tblGrid>
                <a:gridCol w="4897437">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584325">
                <a:tc gridSpan="2">
                  <a:txBody>
                    <a:bodyPr/>
                    <a:lstStyle/>
                    <a:p>
                      <a:pPr marL="0" marR="0" lvl="0" indent="0" algn="r" defTabSz="914400" rtl="0"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33"/>
                          </a:solidFill>
                          <a:effectLst/>
                          <a:latin typeface="Arial" charset="0"/>
                          <a:cs typeface="Arial" charset="0"/>
                        </a:rPr>
                        <a:t>الكاثوليكون من رسالة </a:t>
                      </a:r>
                      <a:r>
                        <a:rPr kumimoji="0" lang="ar-EG" sz="3200" b="0" i="0" u="sng" strike="noStrike" cap="none" normalizeH="0" baseline="0">
                          <a:ln>
                            <a:noFill/>
                          </a:ln>
                          <a:solidFill>
                            <a:srgbClr val="FF9933"/>
                          </a:solidFill>
                          <a:effectLst/>
                          <a:latin typeface="Arial" charset="0"/>
                          <a:cs typeface="Arial" charset="0"/>
                        </a:rPr>
                        <a:t>يوحنا</a:t>
                      </a:r>
                      <a:r>
                        <a:rPr kumimoji="0" lang="ar-SA" sz="3200" b="0" i="0" u="sng" strike="noStrike" cap="none" normalizeH="0" baseline="0">
                          <a:ln>
                            <a:noFill/>
                          </a:ln>
                          <a:solidFill>
                            <a:srgbClr val="FF9933"/>
                          </a:solidFill>
                          <a:effectLst/>
                          <a:latin typeface="Arial" charset="0"/>
                          <a:cs typeface="Arial" charset="0"/>
                        </a:rPr>
                        <a:t> الرسول الثانية </a:t>
                      </a:r>
                      <a:r>
                        <a:rPr kumimoji="0" lang="ar-EG" sz="3200" b="0" i="0" u="sng" strike="noStrike" cap="none" normalizeH="0" baseline="0">
                          <a:ln>
                            <a:noFill/>
                          </a:ln>
                          <a:solidFill>
                            <a:srgbClr val="FF9933"/>
                          </a:solidFill>
                          <a:effectLst/>
                          <a:latin typeface="Arial" charset="0"/>
                          <a:cs typeface="Arial" charset="0"/>
                        </a:rPr>
                        <a:t>(</a:t>
                      </a:r>
                      <a:r>
                        <a:rPr kumimoji="0" lang="ar-SA" sz="3200" b="0" i="0" u="sng" strike="noStrike" cap="none" normalizeH="0" baseline="0">
                          <a:ln>
                            <a:noFill/>
                          </a:ln>
                          <a:solidFill>
                            <a:srgbClr val="FF9933"/>
                          </a:solidFill>
                          <a:effectLst/>
                          <a:latin typeface="Arial" charset="0"/>
                          <a:cs typeface="Arial" charset="0"/>
                        </a:rPr>
                        <a:t>1 ـ 13 :</a:t>
                      </a:r>
                      <a:r>
                        <a:rPr kumimoji="0" lang="ar-EG" sz="3200" b="0" i="0" u="sng" strike="noStrike" cap="none" normalizeH="0" baseline="0">
                          <a:ln>
                            <a:noFill/>
                          </a:ln>
                          <a:solidFill>
                            <a:srgbClr val="FF9933"/>
                          </a:solidFill>
                          <a:effectLst/>
                          <a:latin typeface="Arial" charset="0"/>
                          <a:cs typeface="Arial" charset="0"/>
                        </a:rPr>
                        <a:t> </a:t>
                      </a:r>
                      <a:r>
                        <a:rPr kumimoji="0" lang="ar-SA" sz="3200" b="0" i="0" u="sng" strike="noStrike" cap="none" normalizeH="0" baseline="0">
                          <a:ln>
                            <a:noFill/>
                          </a:ln>
                          <a:solidFill>
                            <a:srgbClr val="FF9933"/>
                          </a:solidFill>
                          <a:effectLst/>
                          <a:latin typeface="Arial" charset="0"/>
                          <a:cs typeface="Arial" charset="0"/>
                        </a:rPr>
                        <a:t>1)</a:t>
                      </a:r>
                      <a:endParaRPr kumimoji="0" lang="en-CA" sz="3200" b="0" i="0" u="sng" strike="noStrike" cap="none" normalizeH="0" baseline="0">
                        <a:ln>
                          <a:noFill/>
                        </a:ln>
                        <a:solidFill>
                          <a:srgbClr val="FF9933"/>
                        </a:solidFill>
                        <a:effectLst/>
                        <a:latin typeface="Arial" charset="0"/>
                        <a:cs typeface="Arial" charset="0"/>
                      </a:endParaRPr>
                    </a:p>
                    <a:p>
                      <a:pPr marL="0" marR="0" lvl="0" indent="0" algn="r" defTabSz="914400" rtl="0"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من الشَّيخ إلى السيدة المُختارة، وإلى أولادها الذين أنا أحبُّهم بالحقِّ، ولستُ أنا فقط، بل جميع الذين قد عرَفُوا الحقَّ. من أجل الحقِّ الثَّابت فينا وسيكون معنا إلى الأبد،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200" b="0" i="0" u="sng" strike="noStrike" cap="none" normalizeH="0" baseline="0">
                          <a:ln>
                            <a:noFill/>
                          </a:ln>
                          <a:solidFill>
                            <a:srgbClr val="FF9933"/>
                          </a:solidFill>
                          <a:effectLst/>
                          <a:latin typeface="Arial" charset="0"/>
                          <a:cs typeface="Times New Roman" pitchFamily="18" charset="0"/>
                        </a:rPr>
                        <a:t>2 Jean 1 : 1 - 13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L'Ancien, à la Dame élue et à ses enfants, que j'aime dans la lumière de la vérité - non pas moi seulement, mais encore tous ceux qui possèdent la connaissance de la vérité -, 2 en vertu de la vérité qui demeure en nous et sera avec nous à jamais: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2 John 1:1-13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THE ELDER, To the elect lady and her children, whom I love in truth, and not only I, but also all those who have known the truth, 2 because of the truth which abides in us and will be with us forever:</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29069" name="Rectangle 13"/>
          <p:cNvSpPr>
            <a:spLocks noGrp="1" noChangeArrowheads="1"/>
          </p:cNvSpPr>
          <p:nvPr>
            <p:ph type="ctrTitle"/>
          </p:nvPr>
        </p:nvSpPr>
        <p:spPr/>
        <p:txBody>
          <a:bodyPr/>
          <a:lstStyle/>
          <a:p>
            <a:r>
              <a:rPr lang="en-US" dirty="0"/>
              <a:t>5c</a:t>
            </a:r>
          </a:p>
        </p:txBody>
      </p:sp>
    </p:spTree>
  </p:cSld>
  <p:clrMapOvr>
    <a:masterClrMapping/>
  </p:clrMapOvr>
</p:sld>
</file>

<file path=ppt/slides/slide2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0082" name="Group 2"/>
          <p:cNvGraphicFramePr>
            <a:graphicFrameLocks noGrp="1"/>
          </p:cNvGraphicFramePr>
          <p:nvPr/>
        </p:nvGraphicFramePr>
        <p:xfrm>
          <a:off x="34925" y="115888"/>
          <a:ext cx="9074150" cy="6766560"/>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512888">
                <a:tc gridSpan="2">
                  <a:txBody>
                    <a:bodyPr/>
                    <a:lstStyle/>
                    <a:p>
                      <a:pPr marL="0" marR="0" lvl="0" indent="0" algn="r" defTabSz="914400" rtl="0"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تكون النِّعمةُ والرَّحمةُ والسَّلامُ معنا من الله الآبِ ومن ربِّنا يسوع المسيح، ابن الآبِ بالحقِّ والمحبَّةِ. فرحتُ جدّاً لأني وجدتُ من أولادكِ بعضاً سالكين فى الحقِّ، كما أخذنا وصيَّة من الآبِ.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avec nous seront grâce, miséricorde, paix, qui nous viennent de Dieu le Père, et de Jésus Christ, le Fils du Père, dans la vérité et l'amour. 4 J'ai éprouvé une très grande joie à trouver de tes enfants qui marchent dans la voie de la vérité, selon le commandement que nous avons reçu du Père.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Grace, mercy, and peace will be with you from God the Father and from the Lord Jesus Christ, the Son of the Father, in truth and love. 4 I rejoiced greatly that I have found some of your children walking in truth, as we received commandment from the Father.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1106" name="Group 2"/>
          <p:cNvGraphicFramePr>
            <a:graphicFrameLocks noGrp="1"/>
          </p:cNvGraphicFramePr>
          <p:nvPr/>
        </p:nvGraphicFramePr>
        <p:xfrm>
          <a:off x="34925" y="115888"/>
          <a:ext cx="9074150" cy="5942965"/>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584325">
                <a:tc gridSpan="2">
                  <a:txBody>
                    <a:bodyPr/>
                    <a:lstStyle/>
                    <a:p>
                      <a:pPr marL="0" marR="0" lvl="0" indent="0" algn="r" defTabSz="914400" rtl="0"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والآن أطلب منكِ أيتها السَّيِّدة، لا كأنِّي أكتب إليكِ وصيَّةً جديدةً، بل التي كانت عندنا من البدء: أن نُحبَّ بعضنا بعضاً. وهذه هيَ المحبَّة، أن نسلكَ بحسبِ وصاياه.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Et maintenant, Dame, je te le demande - je ne t'écris pas là un commandement nouveau, mais celui que nous avons depuis le commencement -, aimons-nous les uns les autres; 6 et voici ce qu'est l'amour: que nous marchions dans la voie de ses commandements.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And now I plead with you, lady, not as though I wrote a new commandment to you, but that which we have had from the beginning: that we love one another. 6 This is love, that we walk according to His commandments.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2130" name="Group 2"/>
          <p:cNvGraphicFramePr>
            <a:graphicFrameLocks noGrp="1"/>
          </p:cNvGraphicFramePr>
          <p:nvPr/>
        </p:nvGraphicFramePr>
        <p:xfrm>
          <a:off x="34925" y="44450"/>
          <a:ext cx="9074150" cy="6769101"/>
        </p:xfrm>
        <a:graphic>
          <a:graphicData uri="http://schemas.openxmlformats.org/drawingml/2006/table">
            <a:tbl>
              <a:tblPr rtl="1"/>
              <a:tblGrid>
                <a:gridCol w="4824412">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728788">
                <a:tc gridSpan="2">
                  <a:txBody>
                    <a:bodyPr/>
                    <a:lstStyle/>
                    <a:p>
                      <a:pPr marL="0" marR="0" lvl="0" indent="0" algn="r" defTabSz="914400" rtl="0"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هذه هيَ الوصيَّة، كما سَمِعتم من البدءِ أن تسلكوا فيها. لأنه قد جاء إلى العالم مُضِلُّونَ كثيرون، الذين لا يعترفون أن يسوع المسيح قد جاء فى الجسد. هذا هو المُضِلُّ. والضِّـدُّ للمسيح.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5040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Tel est le commandement que vous avez entendu depuis le commencement, pour que vous marchiez dans cette voie. 7 Car de nombreux séducteurs se sont répandus dans le monde: ils ne professent pas la foi à la venue de Jésus Christ dans la chair. Le voilà, le séducteur et l'antéchrist!</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This is the commandment, that as you have heard from the beginning, you should walk in it. 7 For many deceivers have gone out into the world who do not confess Jesus Christ as coming in the flesh. This is a deceiver and an antichrist.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3154" name="Group 2"/>
          <p:cNvGraphicFramePr>
            <a:graphicFrameLocks noGrp="1"/>
          </p:cNvGraphicFramePr>
          <p:nvPr/>
        </p:nvGraphicFramePr>
        <p:xfrm>
          <a:off x="34925" y="44450"/>
          <a:ext cx="9217025" cy="6553201"/>
        </p:xfrm>
        <a:graphic>
          <a:graphicData uri="http://schemas.openxmlformats.org/drawingml/2006/table">
            <a:tbl>
              <a:tblPr rtl="1"/>
              <a:tblGrid>
                <a:gridCol w="4751387">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728788">
                <a:tc gridSpan="2">
                  <a:txBody>
                    <a:bodyPr/>
                    <a:lstStyle/>
                    <a:p>
                      <a:pPr marL="0" marR="0" lvl="0" indent="0" algn="r" defTabSz="914400" rtl="0"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فانظروا إلى أنفُسِكم لئلاَّ تفقِدوا ما عملتموه، بل تنالوا أجراً تاماً. كلُّ مَن يتعدَّى ولا يثبت فى تعليم المسيح فليس له إلهٌ. ومَن يثبُت فى تعليم المسيح فهذا له الآبُ والابنُ.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8244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Prenez garde à vous-mêmes, afin de ne pas perdre le fruit de vos oeuvres, mais de recevoir pleine récompense. 9 Quiconque va trop avant et ne demeure  pas dans la doctrine du Christ, n'a pas Dieu. Celui qui demeure dans la doctrine, il a, lui, et le Père et le Fils.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Look to yourselves, that we do not lose those things we worked for, but that we may receive a full reward. 9 Whoever transgresses and does not abide in the doctrine of Christ does not have God. He who abides in the doctrine of Christ has both the Father and the Son.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4178" name="Group 2"/>
          <p:cNvGraphicFramePr>
            <a:graphicFrameLocks noGrp="1"/>
          </p:cNvGraphicFramePr>
          <p:nvPr/>
        </p:nvGraphicFramePr>
        <p:xfrm>
          <a:off x="34925" y="115888"/>
          <a:ext cx="9074150" cy="5762626"/>
        </p:xfrm>
        <a:graphic>
          <a:graphicData uri="http://schemas.openxmlformats.org/drawingml/2006/table">
            <a:tbl>
              <a:tblPr rtl="1"/>
              <a:tblGrid>
                <a:gridCol w="5113337">
                  <a:extLst>
                    <a:ext uri="{9D8B030D-6E8A-4147-A177-3AD203B41FA5}">
                      <a16:colId xmlns:a16="http://schemas.microsoft.com/office/drawing/2014/main" val="20000"/>
                    </a:ext>
                  </a:extLst>
                </a:gridCol>
                <a:gridCol w="3960813">
                  <a:extLst>
                    <a:ext uri="{9D8B030D-6E8A-4147-A177-3AD203B41FA5}">
                      <a16:colId xmlns:a16="http://schemas.microsoft.com/office/drawing/2014/main" val="20001"/>
                    </a:ext>
                  </a:extLst>
                </a:gridCol>
              </a:tblGrid>
              <a:tr h="1512888">
                <a:tc gridSpan="2">
                  <a:txBody>
                    <a:bodyPr/>
                    <a:lstStyle/>
                    <a:p>
                      <a:pPr marL="0" marR="0" lvl="0" indent="0" algn="r" defTabSz="914400" rtl="0"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ومَن يأتيكم، ولا يجيء بهذا التَّعليم، فلا تقبلوه في البيت، ولا تقولوا له سلامٌ. ومن يقول له سلامٌ فهو شريكٌ له في أعمالهِ الشِّرِّيرةِ.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Si quelqu'un vient à vous sans être porteur de cette doctrine, ne l'accueillez pas chez vous et ne lui souhaitez pas la bienvenue. 11 Qui lui souhaite la bienvenue communie à ses oeuvres mauvaises.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If anyone comes to you and does not bring this doctrine, do not receive him into your house nor greet him; 11 for he who greets him shares in his evil deeds.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5202" name="Group 2"/>
          <p:cNvGraphicFramePr>
            <a:graphicFrameLocks noGrp="1"/>
          </p:cNvGraphicFramePr>
          <p:nvPr/>
        </p:nvGraphicFramePr>
        <p:xfrm>
          <a:off x="34925" y="115888"/>
          <a:ext cx="9001125" cy="6244209"/>
        </p:xfrm>
        <a:graphic>
          <a:graphicData uri="http://schemas.openxmlformats.org/drawingml/2006/table">
            <a:tbl>
              <a:tblPr rtl="1"/>
              <a:tblGrid>
                <a:gridCol w="4824412">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800225">
                <a:tc gridSpan="2">
                  <a:txBody>
                    <a:bodyPr/>
                    <a:lstStyle/>
                    <a:p>
                      <a:pPr marL="0" marR="0" lvl="0" indent="0" algn="r" defTabSz="914400" rtl="0"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إذ كانَ لي كثيرٌ لأكتبه إليكم، لم أُرِد أن يكون بورقٍ وحبرٍ، لأنِّي أرجو أن آتيَ إليكم وأتكلَّم فماً لفم، لكي يكونَ فرحكم كاملاً. يُسلِّمُ عليكِ أولاد أُختكِ المُختارةِ.</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J'ai bien des choses à vous écrire, pourtant je n'ai pas voulu le faire avec du papier et de l'encre. Car j'espère me rendre chez vous et vous parler de vive voix, afin que notre joie soit complète. 13 Te saluent les enfants de ta Sœur l'élue.</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Having many things to write to you, I did not wish to do so with paper and ink; but I hope to come to you and speak face to face, that our joy may be full. 13 The children of your elect sister greet you. Amen.</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6226" name="Rectangle 2"/>
          <p:cNvSpPr>
            <a:spLocks noChangeArrowheads="1"/>
          </p:cNvSpPr>
          <p:nvPr/>
        </p:nvSpPr>
        <p:spPr bwMode="auto">
          <a:xfrm>
            <a:off x="323850" y="260350"/>
            <a:ext cx="8569325" cy="5327650"/>
          </a:xfrm>
          <a:prstGeom prst="rect">
            <a:avLst/>
          </a:prstGeom>
          <a:noFill/>
          <a:ln w="9525">
            <a:noFill/>
            <a:miter lim="800000"/>
            <a:headEnd/>
            <a:tailEnd/>
          </a:ln>
          <a:effectLst/>
        </p:spPr>
        <p:txBody>
          <a:bodyPr>
            <a:spAutoFit/>
          </a:bodyPr>
          <a:lstStyle/>
          <a:p>
            <a:pPr algn="ctr" rtl="1"/>
            <a:r>
              <a:rPr lang="en-US" sz="2800">
                <a:solidFill>
                  <a:srgbClr val="FF9900"/>
                </a:solidFill>
              </a:rPr>
              <a:t>Do not love the world, nor the things which are in the world. The world shall pass away and all its desires; but he who does the will of God shall abide forever. Amen.</a:t>
            </a:r>
          </a:p>
          <a:p>
            <a:pPr algn="ctr" rtl="1"/>
            <a:endParaRPr lang="en-US" sz="2800">
              <a:solidFill>
                <a:srgbClr val="FF9900"/>
              </a:solidFill>
            </a:endParaRPr>
          </a:p>
          <a:p>
            <a:pPr algn="ctr" rtl="1"/>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CA" sz="2800">
              <a:solidFill>
                <a:srgbClr val="FF9900"/>
              </a:solidFill>
            </a:endParaRPr>
          </a:p>
          <a:p>
            <a:pPr algn="ctr">
              <a:lnSpc>
                <a:spcPct val="85000"/>
              </a:lnSpc>
              <a:spcBef>
                <a:spcPct val="50000"/>
              </a:spcBef>
            </a:pPr>
            <a:endParaRPr lang="fr-CA" sz="2800">
              <a:solidFill>
                <a:srgbClr val="FF9900"/>
              </a:solidFill>
            </a:endParaRPr>
          </a:p>
          <a:p>
            <a:pPr algn="ctr">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7" name="Picture 3" descr="pointing"/>
          <p:cNvPicPr>
            <a:picLocks noChangeAspect="1" noChangeArrowheads="1"/>
          </p:cNvPicPr>
          <p:nvPr/>
        </p:nvPicPr>
        <p:blipFill>
          <a:blip r:embed="rId2"/>
          <a:srcRect/>
          <a:stretch>
            <a:fillRect/>
          </a:stretch>
        </p:blipFill>
        <p:spPr bwMode="auto">
          <a:xfrm>
            <a:off x="4140200" y="6072206"/>
            <a:ext cx="1238250" cy="628650"/>
          </a:xfrm>
          <a:prstGeom prst="rect">
            <a:avLst/>
          </a:prstGeom>
          <a:noFill/>
        </p:spPr>
      </p:pic>
      <p:sp>
        <p:nvSpPr>
          <p:cNvPr id="8" name="Text Box 4">
            <a:hlinkClick r:id="" action="ppaction://macro?name=backToPraxis"/>
          </p:cNvPr>
          <p:cNvSpPr txBox="1">
            <a:spLocks noChangeArrowheads="1"/>
          </p:cNvSpPr>
          <p:nvPr/>
        </p:nvSpPr>
        <p:spPr bwMode="auto">
          <a:xfrm>
            <a:off x="5360988" y="6080125"/>
            <a:ext cx="3706812" cy="701675"/>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000" b="1" dirty="0"/>
              <a:t>Continue to </a:t>
            </a:r>
            <a:r>
              <a:rPr lang="en-CA" b="1" dirty="0"/>
              <a:t>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7250" name="Rectangle 2"/>
          <p:cNvSpPr>
            <a:spLocks noGrp="1" noChangeArrowheads="1"/>
          </p:cNvSpPr>
          <p:nvPr>
            <p:ph type="title" idx="4294967295"/>
          </p:nvPr>
        </p:nvSpPr>
        <p:spPr>
          <a:xfrm>
            <a:off x="762000" y="1773238"/>
            <a:ext cx="7772400" cy="3048000"/>
          </a:xfrm>
          <a:noFill/>
          <a:ln/>
        </p:spPr>
        <p:txBody>
          <a:bodyPr/>
          <a:lstStyle/>
          <a:p>
            <a:r>
              <a:rPr lang="en-AU" sz="4000" i="1" dirty="0">
                <a:solidFill>
                  <a:schemeClr val="bg1"/>
                </a:solidFill>
              </a:rPr>
              <a:t>The Acts of our fathers, the apostles, may their blessings be with us.  Amen.</a:t>
            </a:r>
          </a:p>
        </p:txBody>
      </p:sp>
      <p:sp>
        <p:nvSpPr>
          <p:cNvPr id="437251"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a:spcBef>
                <a:spcPct val="50000"/>
              </a:spcBef>
            </a:pPr>
            <a:r>
              <a:rPr lang="en-US" sz="4000">
                <a:solidFill>
                  <a:schemeClr val="bg1"/>
                </a:solidFill>
              </a:rPr>
              <a:t>THE PRAXIS</a:t>
            </a:r>
          </a:p>
        </p:txBody>
      </p:sp>
      <p:pic>
        <p:nvPicPr>
          <p:cNvPr id="437252" name="Picture 4" descr="St John the Apostle"/>
          <p:cNvPicPr>
            <a:picLocks noChangeAspect="1" noChangeArrowheads="1"/>
          </p:cNvPicPr>
          <p:nvPr/>
        </p:nvPicPr>
        <p:blipFill>
          <a:blip r:embed="rId3"/>
          <a:srcRect/>
          <a:stretch>
            <a:fillRect/>
          </a:stretch>
        </p:blipFill>
        <p:spPr bwMode="auto">
          <a:xfrm>
            <a:off x="6096000" y="4572000"/>
            <a:ext cx="1395413" cy="1828800"/>
          </a:xfrm>
          <a:prstGeom prst="rect">
            <a:avLst/>
          </a:prstGeom>
          <a:noFill/>
        </p:spPr>
      </p:pic>
      <p:pic>
        <p:nvPicPr>
          <p:cNvPr id="437253" name="Picture 5" descr="St Peter the Apostle"/>
          <p:cNvPicPr>
            <a:picLocks noChangeAspect="1" noChangeArrowheads="1"/>
          </p:cNvPicPr>
          <p:nvPr/>
        </p:nvPicPr>
        <p:blipFill>
          <a:blip r:embed="rId4"/>
          <a:srcRect/>
          <a:stretch>
            <a:fillRect/>
          </a:stretch>
        </p:blipFill>
        <p:spPr bwMode="auto">
          <a:xfrm>
            <a:off x="1371600" y="4572000"/>
            <a:ext cx="1401763" cy="1828800"/>
          </a:xfrm>
          <a:prstGeom prst="rect">
            <a:avLst/>
          </a:prstGeom>
          <a:noFill/>
        </p:spPr>
      </p:pic>
    </p:spTree>
  </p:cSld>
  <p:clrMapOvr>
    <a:masterClrMapping/>
  </p:clrMapOvr>
  <p:transition/>
</p:sld>
</file>

<file path=ppt/slides/slide2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9298" name="Group 2"/>
          <p:cNvGraphicFramePr>
            <a:graphicFrameLocks noGrp="1"/>
          </p:cNvGraphicFramePr>
          <p:nvPr/>
        </p:nvGraphicFramePr>
        <p:xfrm>
          <a:off x="71438" y="115888"/>
          <a:ext cx="9072562" cy="6629146"/>
        </p:xfrm>
        <a:graphic>
          <a:graphicData uri="http://schemas.openxmlformats.org/drawingml/2006/table">
            <a:tbl>
              <a:tblPr rtl="1"/>
              <a:tblGrid>
                <a:gridCol w="4787900">
                  <a:extLst>
                    <a:ext uri="{9D8B030D-6E8A-4147-A177-3AD203B41FA5}">
                      <a16:colId xmlns:a16="http://schemas.microsoft.com/office/drawing/2014/main" val="20000"/>
                    </a:ext>
                  </a:extLst>
                </a:gridCol>
                <a:gridCol w="4284662">
                  <a:extLst>
                    <a:ext uri="{9D8B030D-6E8A-4147-A177-3AD203B41FA5}">
                      <a16:colId xmlns:a16="http://schemas.microsoft.com/office/drawing/2014/main" val="20001"/>
                    </a:ext>
                  </a:extLst>
                </a:gridCol>
              </a:tblGrid>
              <a:tr h="1512888">
                <a:tc gridSpan="2">
                  <a:txBody>
                    <a:bodyPr/>
                    <a:lstStyle/>
                    <a:p>
                      <a:pPr marL="0" marR="0" lvl="0" indent="0" algn="r" defTabSz="914400" rtl="0" eaLnBrk="1" fontAlgn="base" latinLnBrk="0" hangingPunct="1">
                        <a:lnSpc>
                          <a:spcPct val="100000"/>
                        </a:lnSpc>
                        <a:spcBef>
                          <a:spcPct val="20000"/>
                        </a:spcBef>
                        <a:spcAft>
                          <a:spcPct val="0"/>
                        </a:spcAft>
                        <a:buClrTx/>
                        <a:buSzTx/>
                        <a:buFontTx/>
                        <a:buNone/>
                        <a:tabLst/>
                      </a:pPr>
                      <a:r>
                        <a:rPr kumimoji="0" lang="fr-FR" sz="3200" b="0" i="0" u="sng" strike="noStrike" cap="none" normalizeH="0" baseline="0">
                          <a:ln>
                            <a:noFill/>
                          </a:ln>
                          <a:solidFill>
                            <a:srgbClr val="FF9933"/>
                          </a:solidFill>
                          <a:effectLst/>
                          <a:latin typeface="Arial" charset="0"/>
                          <a:cs typeface="Arial" charset="0"/>
                        </a:rPr>
                        <a:t>(18 : 9-21)</a:t>
                      </a:r>
                      <a:r>
                        <a:rPr kumimoji="0" lang="fr-CA" sz="3200" b="0" i="0" u="sng" strike="noStrike" cap="none" normalizeH="0" baseline="0">
                          <a:ln>
                            <a:noFill/>
                          </a:ln>
                          <a:solidFill>
                            <a:srgbClr val="FF9933"/>
                          </a:solidFill>
                          <a:effectLst/>
                          <a:latin typeface="Arial" charset="0"/>
                          <a:cs typeface="Arial" charset="0"/>
                        </a:rPr>
                        <a:t> </a:t>
                      </a:r>
                      <a:r>
                        <a:rPr kumimoji="0" lang="ar-SA" sz="3200" b="0" i="0" u="sng" strike="noStrike" cap="none" normalizeH="0" baseline="0">
                          <a:ln>
                            <a:noFill/>
                          </a:ln>
                          <a:solidFill>
                            <a:srgbClr val="FF9933"/>
                          </a:solidFill>
                          <a:effectLst/>
                          <a:latin typeface="Arial" charset="0"/>
                          <a:cs typeface="Arial" charset="0"/>
                        </a:rPr>
                        <a:t>الإبركسيس فصل من أعمال آبائنا الرسل الأطهار</a:t>
                      </a:r>
                      <a:endParaRPr kumimoji="0" lang="en-US" sz="3200" b="0" i="0" u="sng" strike="noStrike" cap="none" normalizeH="0" baseline="0">
                        <a:ln>
                          <a:noFill/>
                        </a:ln>
                        <a:solidFill>
                          <a:srgbClr val="FF9933"/>
                        </a:solidFill>
                        <a:effectLst/>
                        <a:latin typeface="Arial" charset="0"/>
                        <a:cs typeface="Arial" charset="0"/>
                      </a:endParaRPr>
                    </a:p>
                    <a:p>
                      <a:pPr marL="0" marR="0" lvl="0" indent="0" algn="r" defTabSz="914400" rtl="0"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فقال الربُّ لبولس برؤيا في اللَّيل: " لا تخف، بل تكلَّم ولا تسكت، لأنِّي أنا معك، ولا يقوم عليك أحدٌ ليؤذيك، لأنَّ لي شعباً كثيراً في هذه المدينة ".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4894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Act</a:t>
                      </a:r>
                      <a:r>
                        <a:rPr kumimoji="0" lang="fr-CA" sz="2800" b="0" i="0" u="sng" strike="noStrike" cap="none" normalizeH="0" baseline="0">
                          <a:ln>
                            <a:noFill/>
                          </a:ln>
                          <a:solidFill>
                            <a:srgbClr val="FF9900"/>
                          </a:solidFill>
                          <a:effectLst/>
                          <a:latin typeface="Arial" charset="0"/>
                          <a:cs typeface="Arial" charset="0"/>
                        </a:rPr>
                        <a:t>e</a:t>
                      </a:r>
                      <a:r>
                        <a:rPr kumimoji="0" lang="en-US" sz="2800" b="0" i="0" u="sng" strike="noStrike" cap="none" normalizeH="0" baseline="0">
                          <a:ln>
                            <a:noFill/>
                          </a:ln>
                          <a:solidFill>
                            <a:srgbClr val="FF9900"/>
                          </a:solidFill>
                          <a:effectLst/>
                          <a:latin typeface="Arial" charset="0"/>
                          <a:cs typeface="Arial" charset="0"/>
                        </a:rPr>
                        <a:t>s</a:t>
                      </a:r>
                      <a:r>
                        <a:rPr kumimoji="0" lang="en-US" sz="2400" b="0" i="0" u="sng" strike="noStrike" cap="none" normalizeH="0" baseline="0">
                          <a:ln>
                            <a:noFill/>
                          </a:ln>
                          <a:solidFill>
                            <a:srgbClr val="FF9933"/>
                          </a:solidFill>
                          <a:effectLst/>
                          <a:latin typeface="Arial" charset="0"/>
                          <a:cs typeface="Times New Roman" pitchFamily="18" charset="0"/>
                        </a:rPr>
                        <a:t> </a:t>
                      </a:r>
                      <a:r>
                        <a:rPr kumimoji="0" lang="en-US" sz="2800" b="0" i="0" u="sng" strike="noStrike" cap="none" normalizeH="0" baseline="0">
                          <a:ln>
                            <a:noFill/>
                          </a:ln>
                          <a:solidFill>
                            <a:srgbClr val="FF9900"/>
                          </a:solidFill>
                          <a:effectLst/>
                          <a:latin typeface="Arial" charset="0"/>
                          <a:cs typeface="Arial" charset="0"/>
                        </a:rPr>
                        <a:t>18 : 9-21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9 Une nuit, le Seigneur dit à Paul dans une vision: "Sois sans crainte, continue de parler, ne te tais pas. Je suis en effet avec toi et personne ne mettra la main sur toi pour te maltraiter car, dans cette ville, un peuple nombreux m'est destiné."</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Acts 18:9-21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Now the Lord spoke to Paul in the night by a vision, Do not be afraid, but speak, and do not keep silent; 10 for I am with you, and no one will attack you to hurt you; for I have many people in this city.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39309" name="Rectangle 13"/>
          <p:cNvSpPr>
            <a:spLocks noGrp="1" noChangeArrowheads="1"/>
          </p:cNvSpPr>
          <p:nvPr>
            <p:ph type="ctrTitle"/>
          </p:nvPr>
        </p:nvSpPr>
        <p:spPr/>
        <p:txBody>
          <a:bodyPr/>
          <a:lstStyle/>
          <a:p>
            <a:r>
              <a:rPr lang="en-US" dirty="0"/>
              <a:t>5a</a:t>
            </a:r>
          </a:p>
        </p:txBody>
      </p:sp>
    </p:spTree>
  </p:cSld>
  <p:clrMapOvr>
    <a:masterClrMapping/>
  </p:clrMapOvr>
</p:sld>
</file>

<file path=ppt/slides/slide2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0322" name="Group 2"/>
          <p:cNvGraphicFramePr>
            <a:graphicFrameLocks noGrp="1"/>
          </p:cNvGraphicFramePr>
          <p:nvPr/>
        </p:nvGraphicFramePr>
        <p:xfrm>
          <a:off x="34925" y="44450"/>
          <a:ext cx="9145588" cy="6766560"/>
        </p:xfrm>
        <a:graphic>
          <a:graphicData uri="http://schemas.openxmlformats.org/drawingml/2006/table">
            <a:tbl>
              <a:tblPr rtl="1"/>
              <a:tblGrid>
                <a:gridCol w="4537075">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368425">
                <a:tc gridSpan="2">
                  <a:txBody>
                    <a:bodyPr/>
                    <a:lstStyle/>
                    <a:p>
                      <a:pPr marL="0" marR="0" lvl="0" indent="0" algn="r" defTabSz="914400" rtl="0"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فأقام سنةً وستَّةَ أشهُرٍ، يُعلِّم بينهم بكلمة الله. ولمَّا كانَ غاليونُ يَتولَّى أخائية، اجتمع اليهودُ بنفسٍ واحدةٍ على بولُسَ، وأتوا به إلى كرسيِّ الولايَةِ قائلينَ: " إنَّ هذا يَستَميلُ النَّاسَ أن يَعبُدوا اللـهَ بخلافِ النَّاموسِ</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Paul y demeura un an et six mois, enseignant la parole de Dieu. 12 Sous le proconsulat de Gallion en Achaïe, l'hostilité des Juifs devint unanime à l'égard de Paul et ils l'amenèrent au tribunal. 13 "C'est à un culte illégal de Dieu, soutenaient-ils, que cet individu veut amener les gens."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And he continued there a year and six months, teaching the word of God among them. 12 When Gallio was proconsul of Achaia, the Jews with one accord rose up against Paul and brought him to the judgment seat, 13 saying, This fellow persuades men to worship God contrary to the law.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1346" name="Group 2"/>
          <p:cNvGraphicFramePr>
            <a:graphicFrameLocks noGrp="1"/>
          </p:cNvGraphicFramePr>
          <p:nvPr/>
        </p:nvGraphicFramePr>
        <p:xfrm>
          <a:off x="34925" y="44450"/>
          <a:ext cx="9001125" cy="6766560"/>
        </p:xfrm>
        <a:graphic>
          <a:graphicData uri="http://schemas.openxmlformats.org/drawingml/2006/table">
            <a:tbl>
              <a:tblPr rtl="1"/>
              <a:tblGrid>
                <a:gridCol w="4679950">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512888">
                <a:tc gridSpan="2">
                  <a:txBody>
                    <a:bodyPr/>
                    <a:lstStyle/>
                    <a:p>
                      <a:pPr marL="0" marR="0" lvl="0" indent="0" algn="r" defTabSz="914400" rtl="0"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وإذ كانَ بولُسُ مُزمِعاً أن يَفتَحَ فاهُ قال غَالِيُونُ لليهودِ: " أنه لو كان ظُلماً أو خبثاً رَدياً يا أيُّها اليَهودُ لكنتُ بالحقِّ احتملَكُم. ولكن إذا كانت مسألةً عن كلمةٍ، وأسماءٍ، وناموسِكُم، فتُبصِرونَ أنتُم.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14 Paul allait prendre la parole, quand Gallion répondit aux Juifs: "S'il s'agissait d'un délit ou de quelque méfait éhonté, je recevrais votre plainte, ô Juifs, comme de raison; mais, puisque vos querelles concernent une doctrine, 15 des noms et la loi qui vous est propre, cela vous regarde!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 And when Paul was about to open his mouth, Gallio said to the Jews, If it were a matter of wrongdoing or wicked crimes, O Jews, there would be reason why I should bear with you. 15 But if it is a question of words and names and your own law, look to it yourselves;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2370" name="Group 2"/>
          <p:cNvGraphicFramePr>
            <a:graphicFrameLocks noGrp="1"/>
          </p:cNvGraphicFramePr>
          <p:nvPr/>
        </p:nvGraphicFramePr>
        <p:xfrm>
          <a:off x="34925" y="115888"/>
          <a:ext cx="9001125" cy="6442710"/>
        </p:xfrm>
        <a:graphic>
          <a:graphicData uri="http://schemas.openxmlformats.org/drawingml/2006/table">
            <a:tbl>
              <a:tblPr rtl="1"/>
              <a:tblGrid>
                <a:gridCol w="4535487">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657350">
                <a:tc gridSpan="2">
                  <a:txBody>
                    <a:bodyPr/>
                    <a:lstStyle/>
                    <a:p>
                      <a:pPr marL="0" marR="0" lvl="0" indent="0" algn="r" defTabSz="914400" rtl="0"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لأنِّي لستُ أريدُ أن أكونَ قاضِياً لهذِهِ الأُمورِ ". فطرَدَهُم خارج كرسيِّ الولاية. فأمسك جميعهم بسوستانيسَ رئيسَ المجمع، وضَرَبوهُ قُدَّامَ الكُرسيِّ، ولم يَهُمَّ غاليون شيءٌ مِن ذلكَ.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Je ne veux pas, moi, être juge en pareille matière.16 Et il les renvoya du tribunal. 17  Tous se saisirent alors de Sosthène, chef de synagogue; ils le rouaient de coups devant le tribunal; mais Gallion ne s'en souciait absolument pas.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for I do not want to be a judge of such matters. 16 And he drove them from the judgment seat. 17 Then all the Greeks took Sosthenes, the ruler of the synagogue, and beat him before the judgment seat. But Gallio took no notice of these things.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3394" name="Group 2"/>
          <p:cNvGraphicFramePr>
            <a:graphicFrameLocks noGrp="1"/>
          </p:cNvGraphicFramePr>
          <p:nvPr/>
        </p:nvGraphicFramePr>
        <p:xfrm>
          <a:off x="34925" y="44450"/>
          <a:ext cx="9074150" cy="6441123"/>
        </p:xfrm>
        <a:graphic>
          <a:graphicData uri="http://schemas.openxmlformats.org/drawingml/2006/table">
            <a:tbl>
              <a:tblPr rtl="1"/>
              <a:tblGrid>
                <a:gridCol w="4897437">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655763">
                <a:tc gridSpan="2">
                  <a:txBody>
                    <a:bodyPr/>
                    <a:lstStyle/>
                    <a:p>
                      <a:pPr marL="0" marR="0" lvl="0" indent="0" algn="r" defTabSz="914400" rtl="0"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وأمَّا بولُس فلبثَ أيضاً أيَّاماً كثيرةً عند الإخوة، ثمَّ ودَّعهُم وأقلعَ إلى سوريَّة، ومعهُ بريسكلاَّ وأكيلا، بعدما حلقَ رأسهُ في كَنخَرِيا لأنَّه كانَ عليهِ نذرٌ. فأقبلَ إلى أفسُس وتركهُما هناكَ.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Paul resta encore assez longtemps à Corinthe. Puis il quitta les frères et s'embarqua pour la Syrie, en compagnie de Priscille et d'Aquilas. A la suite d'un vœu, il s'était fait tondre la tête à Cenchrées. 19 Ils gagnèrent Ephèse, où Paul se sépara de ses compagnons.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18 So Paul still remained a good while. Then he took leave of the brethren and sailed for Syria, and Priscilla and Aquila were with him. He had his hair cut off at Cenchrea, for he had taken a vow. 19 And he came to Ephesus, and left them there;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4418" name="Group 2"/>
          <p:cNvGraphicFramePr>
            <a:graphicFrameLocks noGrp="1"/>
          </p:cNvGraphicFramePr>
          <p:nvPr/>
        </p:nvGraphicFramePr>
        <p:xfrm>
          <a:off x="34925" y="115888"/>
          <a:ext cx="9001125" cy="6585585"/>
        </p:xfrm>
        <a:graphic>
          <a:graphicData uri="http://schemas.openxmlformats.org/drawingml/2006/table">
            <a:tbl>
              <a:tblPr rtl="1"/>
              <a:tblGrid>
                <a:gridCol w="4103687">
                  <a:extLst>
                    <a:ext uri="{9D8B030D-6E8A-4147-A177-3AD203B41FA5}">
                      <a16:colId xmlns:a16="http://schemas.microsoft.com/office/drawing/2014/main" val="20000"/>
                    </a:ext>
                  </a:extLst>
                </a:gridCol>
                <a:gridCol w="4897438">
                  <a:extLst>
                    <a:ext uri="{9D8B030D-6E8A-4147-A177-3AD203B41FA5}">
                      <a16:colId xmlns:a16="http://schemas.microsoft.com/office/drawing/2014/main" val="20001"/>
                    </a:ext>
                  </a:extLst>
                </a:gridCol>
              </a:tblGrid>
              <a:tr h="1800225">
                <a:tc gridSpan="2">
                  <a:txBody>
                    <a:bodyPr/>
                    <a:lstStyle/>
                    <a:p>
                      <a:pPr marL="0" marR="0" lvl="0" indent="0" algn="r" defTabSz="914400" rtl="0"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وأمَّا هو فدخلَ المجمع وكان يتكلَّم مع اليهود. وإذ كانوا يَطلُبونَ إليه أن يمكُث عِندهُم زماناً طويلاً لم يجب. بل ودَّعهُم قائلاً: " أني سأعود إليكُم أيضاً بمشيئة الله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Il se rendit, pour sa part, à la synagogue et y adressa la parole aux Juifs. 20 Comme ceux-ci lui demandaient de prolonger son séjour, il refusa, 21 mais les quitta sur ces mots: "Je reviendrai chez vous une autre fois, si Dieu le veut.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but he himself entered the synagogue and reasoned with the Jews. 20 When they asked him to stay a longer time with them, he did not consent, 21 but took leave of them, saying, I must by all means keep this coming feast in Jerusalem; but I will return again to you, God willing.</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5442" name="Rectangle 2"/>
          <p:cNvSpPr>
            <a:spLocks noChangeArrowheads="1"/>
          </p:cNvSpPr>
          <p:nvPr/>
        </p:nvSpPr>
        <p:spPr bwMode="auto">
          <a:xfrm>
            <a:off x="250825" y="508000"/>
            <a:ext cx="8642350" cy="5584825"/>
          </a:xfrm>
          <a:prstGeom prst="rect">
            <a:avLst/>
          </a:prstGeom>
          <a:noFill/>
          <a:ln w="9525">
            <a:noFill/>
            <a:miter lim="800000"/>
            <a:headEnd/>
            <a:tailEnd/>
          </a:ln>
          <a:effectLst/>
        </p:spPr>
        <p:txBody>
          <a:bodyPr>
            <a:spAutoFit/>
          </a:bodyPr>
          <a:lstStyle/>
          <a:p>
            <a:pPr algn="ctr" rtl="1"/>
            <a:r>
              <a:rPr lang="en-US" sz="3600">
                <a:solidFill>
                  <a:srgbClr val="FF9900"/>
                </a:solidFill>
              </a:rPr>
              <a:t>The word of the Lord shall grow, multiply, be mighty and be confirmed in the holy church of God. Amen</a:t>
            </a:r>
          </a:p>
          <a:p>
            <a:pPr algn="ctr" rtl="1"/>
            <a:endParaRPr lang="en-US" sz="3600">
              <a:solidFill>
                <a:srgbClr val="FF9900"/>
              </a:solidFill>
            </a:endParaRPr>
          </a:p>
          <a:p>
            <a:pPr algn="ctr" rtl="1"/>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pPr algn="ctr" rtl="1"/>
            <a:endParaRPr lang="en-CA" sz="3600">
              <a:solidFill>
                <a:srgbClr val="FF9900"/>
              </a:solidFill>
            </a:endParaRPr>
          </a:p>
          <a:p>
            <a:pPr algn="ctr"/>
            <a:r>
              <a:rPr lang="fr-CA" sz="3600">
                <a:solidFill>
                  <a:srgbClr val="FF9900"/>
                </a:solidFill>
              </a:rPr>
              <a:t>Que la parole de Dieu croisse, multiplie et soit affermis dans la sainte église de Dieu. Amen</a:t>
            </a:r>
          </a:p>
        </p:txBody>
      </p:sp>
    </p:spTree>
  </p:cSld>
  <p:clrMapOvr>
    <a:masterClrMapping/>
  </p:clrMapOvr>
</p:sld>
</file>

<file path=ppt/slides/slide2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6466" name="Rectangle 2"/>
          <p:cNvSpPr>
            <a:spLocks noGrp="1" noChangeArrowheads="1"/>
          </p:cNvSpPr>
          <p:nvPr>
            <p:ph type="title"/>
          </p:nvPr>
        </p:nvSpPr>
        <p:spPr>
          <a:xfrm>
            <a:off x="468313" y="981075"/>
            <a:ext cx="8229600" cy="2016125"/>
          </a:xfrm>
        </p:spPr>
        <p:txBody>
          <a:bodyPr/>
          <a:lstStyle/>
          <a:p>
            <a:r>
              <a:rPr lang="en-CA" sz="6000">
                <a:solidFill>
                  <a:schemeClr val="bg1"/>
                </a:solidFill>
              </a:rPr>
              <a:t>THE SYNEXARIUM</a:t>
            </a:r>
            <a:br>
              <a:rPr lang="en-CA" sz="4000">
                <a:solidFill>
                  <a:schemeClr val="bg1"/>
                </a:solidFill>
              </a:rPr>
            </a:br>
            <a:r>
              <a:rPr lang="ar-EG" sz="7200">
                <a:solidFill>
                  <a:schemeClr val="bg1"/>
                </a:solidFill>
              </a:rPr>
              <a:t>السنكسار</a:t>
            </a:r>
            <a:br>
              <a:rPr lang="ar-EG" sz="7200">
                <a:solidFill>
                  <a:schemeClr val="bg1"/>
                </a:solidFill>
              </a:rPr>
            </a:br>
            <a:r>
              <a:rPr lang="fr-CA" sz="6600">
                <a:solidFill>
                  <a:schemeClr val="bg1"/>
                </a:solidFill>
              </a:rPr>
              <a:t>LE SYNEXAIRE</a:t>
            </a:r>
            <a:endParaRPr lang="en-CA" sz="6600">
              <a:solidFill>
                <a:schemeClr val="bg1"/>
              </a:solidFill>
            </a:endParaRPr>
          </a:p>
        </p:txBody>
      </p:sp>
      <p:pic>
        <p:nvPicPr>
          <p:cNvPr id="7" name="Picture 6" descr="pointing"/>
          <p:cNvPicPr>
            <a:picLocks noChangeAspect="1" noChangeArrowheads="1"/>
          </p:cNvPicPr>
          <p:nvPr/>
        </p:nvPicPr>
        <p:blipFill>
          <a:blip r:embed="rId2"/>
          <a:srcRect/>
          <a:stretch>
            <a:fillRect/>
          </a:stretch>
        </p:blipFill>
        <p:spPr bwMode="auto">
          <a:xfrm>
            <a:off x="2819400" y="6096000"/>
            <a:ext cx="1238250" cy="628650"/>
          </a:xfrm>
          <a:prstGeom prst="rect">
            <a:avLst/>
          </a:prstGeom>
          <a:noFill/>
          <a:ln w="9525">
            <a:noFill/>
            <a:miter lim="800000"/>
            <a:headEnd/>
            <a:tailEnd/>
          </a:ln>
        </p:spPr>
      </p:pic>
      <p:sp>
        <p:nvSpPr>
          <p:cNvPr id="8"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000" b="1" dirty="0"/>
              <a:t>Back to Liturgy</a:t>
            </a:r>
            <a:r>
              <a:rPr lang="ar-EG" sz="2000" b="1" dirty="0"/>
              <a:t>  </a:t>
            </a:r>
            <a:r>
              <a:rPr lang="en-CA" sz="2000" b="1" dirty="0"/>
              <a:t>(AGIOS O THEOS)</a:t>
            </a:r>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7490" name="Rectangle 2"/>
          <p:cNvSpPr>
            <a:spLocks noChangeArrowheads="1"/>
          </p:cNvSpPr>
          <p:nvPr/>
        </p:nvSpPr>
        <p:spPr bwMode="auto">
          <a:xfrm>
            <a:off x="755650" y="1557338"/>
            <a:ext cx="7920038" cy="4111625"/>
          </a:xfrm>
          <a:prstGeom prst="rect">
            <a:avLst/>
          </a:prstGeom>
          <a:noFill/>
          <a:ln w="9525">
            <a:noFill/>
            <a:miter lim="800000"/>
            <a:headEnd/>
            <a:tailEnd/>
          </a:ln>
          <a:effectLst/>
        </p:spPr>
        <p:txBody>
          <a:bodyPr>
            <a:spAutoFit/>
          </a:bodyPr>
          <a:lstStyle/>
          <a:p>
            <a:pPr algn="ctr"/>
            <a:r>
              <a:rPr lang="en-US" sz="4400">
                <a:solidFill>
                  <a:srgbClr val="FF9933"/>
                </a:solidFill>
              </a:rPr>
              <a:t>Liturgy Psalm and Gospel</a:t>
            </a:r>
            <a:endParaRPr lang="en-CA" sz="4400">
              <a:solidFill>
                <a:srgbClr val="FF9933"/>
              </a:solidFill>
            </a:endParaRPr>
          </a:p>
          <a:p>
            <a:pPr algn="ctr"/>
            <a:endParaRPr lang="en-US" sz="4400">
              <a:solidFill>
                <a:srgbClr val="FF9933"/>
              </a:solidFill>
            </a:endParaRPr>
          </a:p>
          <a:p>
            <a:pPr algn="ctr" rtl="1"/>
            <a:r>
              <a:rPr lang="ar-EG" sz="4400">
                <a:solidFill>
                  <a:srgbClr val="FF9933"/>
                </a:solidFill>
              </a:rPr>
              <a:t>مزمور و أنجيل  القداس</a:t>
            </a:r>
          </a:p>
          <a:p>
            <a:pPr algn="ctr" rtl="1"/>
            <a:endParaRPr lang="en-CA" sz="4400">
              <a:solidFill>
                <a:srgbClr val="FF9933"/>
              </a:solidFill>
            </a:endParaRPr>
          </a:p>
          <a:p>
            <a:pPr algn="ctr" rtl="1"/>
            <a:r>
              <a:rPr lang="fr-CA" sz="4400">
                <a:solidFill>
                  <a:srgbClr val="FF9933"/>
                </a:solidFill>
              </a:rPr>
              <a:t>Psaume et Évangile</a:t>
            </a:r>
          </a:p>
          <a:p>
            <a:pPr algn="ctr" rtl="1"/>
            <a:r>
              <a:rPr lang="fr-CA" sz="4400">
                <a:solidFill>
                  <a:srgbClr val="FF9933"/>
                </a:solidFill>
              </a:rPr>
              <a:t> de la messe</a:t>
            </a:r>
          </a:p>
        </p:txBody>
      </p:sp>
    </p:spTree>
  </p:cSld>
  <p:clrMapOvr>
    <a:masterClrMapping/>
  </p:clrMapOvr>
</p:sld>
</file>

<file path=ppt/slides/slide2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8514" name="Group 2"/>
          <p:cNvGraphicFramePr>
            <a:graphicFrameLocks noGrp="1"/>
          </p:cNvGraphicFramePr>
          <p:nvPr/>
        </p:nvGraphicFramePr>
        <p:xfrm>
          <a:off x="107950" y="44450"/>
          <a:ext cx="9001125" cy="6678168"/>
        </p:xfrm>
        <a:graphic>
          <a:graphicData uri="http://schemas.openxmlformats.org/drawingml/2006/table">
            <a:tbl>
              <a:tblPr rtl="1"/>
              <a:tblGrid>
                <a:gridCol w="4689475">
                  <a:extLst>
                    <a:ext uri="{9D8B030D-6E8A-4147-A177-3AD203B41FA5}">
                      <a16:colId xmlns:a16="http://schemas.microsoft.com/office/drawing/2014/main" val="20000"/>
                    </a:ext>
                  </a:extLst>
                </a:gridCol>
                <a:gridCol w="4311650">
                  <a:extLst>
                    <a:ext uri="{9D8B030D-6E8A-4147-A177-3AD203B41FA5}">
                      <a16:colId xmlns:a16="http://schemas.microsoft.com/office/drawing/2014/main" val="20001"/>
                    </a:ext>
                  </a:extLst>
                </a:gridCol>
              </a:tblGrid>
              <a:tr h="2016125">
                <a:tc gridSpan="2">
                  <a:txBody>
                    <a:bodyPr/>
                    <a:lstStyle/>
                    <a:p>
                      <a:pPr marL="0" marR="0" lvl="0" indent="0" algn="r" defTabSz="914400" rtl="0" eaLnBrk="1" fontAlgn="base" latinLnBrk="0" hangingPunct="1">
                        <a:lnSpc>
                          <a:spcPct val="95000"/>
                        </a:lnSpc>
                        <a:spcBef>
                          <a:spcPct val="20000"/>
                        </a:spcBef>
                        <a:spcAft>
                          <a:spcPct val="0"/>
                        </a:spcAft>
                        <a:buClrTx/>
                        <a:buSzTx/>
                        <a:buFontTx/>
                        <a:buNone/>
                        <a:tabLst/>
                      </a:pPr>
                      <a:r>
                        <a:rPr kumimoji="0" lang="en-US" sz="3200" b="0" i="0" u="sng" strike="noStrike" cap="none" normalizeH="0" baseline="0" dirty="0">
                          <a:ln>
                            <a:noFill/>
                          </a:ln>
                          <a:solidFill>
                            <a:srgbClr val="FF9933"/>
                          </a:solidFill>
                          <a:effectLst/>
                          <a:latin typeface="Arial" charset="0"/>
                          <a:cs typeface="Arial" charset="0"/>
                        </a:rPr>
                        <a:t>96:7-9 </a:t>
                      </a:r>
                      <a:r>
                        <a:rPr kumimoji="0" lang="ar-EG" sz="3200" b="0" i="0" u="sng" strike="noStrike" cap="none" normalizeH="0" baseline="0" dirty="0">
                          <a:ln>
                            <a:noFill/>
                          </a:ln>
                          <a:solidFill>
                            <a:srgbClr val="FF9933"/>
                          </a:solidFill>
                          <a:effectLst/>
                          <a:latin typeface="Arial" charset="0"/>
                          <a:cs typeface="Arial" charset="0"/>
                        </a:rPr>
                        <a:t>مزمور </a:t>
                      </a:r>
                      <a:endParaRPr kumimoji="0" lang="ar-EG" sz="2400" b="0" i="0" u="none" strike="noStrike" cap="none" normalizeH="0" baseline="0" dirty="0">
                        <a:ln>
                          <a:noFill/>
                        </a:ln>
                        <a:solidFill>
                          <a:schemeClr val="bg1"/>
                        </a:solidFill>
                        <a:effectLst/>
                        <a:latin typeface="Arial" charset="0"/>
                        <a:cs typeface="Arial" charset="0"/>
                      </a:endParaRPr>
                    </a:p>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قَدِّموا للرَّبِّ يا جميعَ قبائلَ الشُّعوب. قدِّموا للرَّبِّ مَجْداً وكرامةً. قدِّموا للرَّبِّ مجداً لاسمِهِ. احملوا الذبائح وانطلقوا فادخُلُوا ديَارَهُ. اسجُدُوا للـرَّبِّ في دارهِ المُقدَّس. 	هللويا.</a:t>
                      </a:r>
                      <a:endParaRPr kumimoji="0" lang="en-CA" sz="32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CA" sz="2800" b="0" i="0" u="sng" strike="noStrike" cap="none" normalizeH="0" baseline="0" dirty="0">
                          <a:ln>
                            <a:noFill/>
                          </a:ln>
                          <a:solidFill>
                            <a:srgbClr val="FF9933"/>
                          </a:solidFill>
                          <a:effectLst/>
                          <a:latin typeface="Arial" charset="0"/>
                          <a:cs typeface="Arial" charset="0"/>
                        </a:rPr>
                        <a:t>Psaume </a:t>
                      </a:r>
                      <a:r>
                        <a:rPr kumimoji="0" lang="en-US" sz="2800" b="0" i="0" u="sng" strike="noStrike" cap="none" normalizeH="0" baseline="0" dirty="0">
                          <a:ln>
                            <a:noFill/>
                          </a:ln>
                          <a:solidFill>
                            <a:srgbClr val="FF9933"/>
                          </a:solidFill>
                          <a:effectLst/>
                          <a:latin typeface="Arial" charset="0"/>
                          <a:cs typeface="Arial" charset="0"/>
                        </a:rPr>
                        <a:t>96:7-9</a:t>
                      </a:r>
                    </a:p>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7 Donnez au Seigneur, familles des peuples, Donnez au Seigneur gloire et force. 8 Donnez au Seigneur la gloire de son nom. Apportez votre offrande, entrez dans ses parvis; 9 prosternez-vous devant le Seigneur quand éclate sa sainteté. 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sng" strike="noStrike" cap="none" normalizeH="0" baseline="0" dirty="0">
                          <a:ln>
                            <a:noFill/>
                          </a:ln>
                          <a:solidFill>
                            <a:srgbClr val="FF9933"/>
                          </a:solidFill>
                          <a:effectLst/>
                          <a:latin typeface="Arial" charset="0"/>
                          <a:cs typeface="Arial" charset="0"/>
                        </a:rPr>
                        <a:t>Psalms 96:7-9</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7 Give to the Lord, O families of the peoples, Give to the Lord glory and strength. 8 Give to the Lord the glory due His name; Bring an offering, and come into His courts. 9 Oh, worship the Lord in the beauty of holiness!. Alleluia</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48525" name="Rectangle 13"/>
          <p:cNvSpPr>
            <a:spLocks noGrp="1" noChangeArrowheads="1"/>
          </p:cNvSpPr>
          <p:nvPr>
            <p:ph type="ctrTitle"/>
          </p:nvPr>
        </p:nvSpPr>
        <p:spPr/>
        <p:txBody>
          <a:bodyPr/>
          <a:lstStyle/>
          <a:p>
            <a:r>
              <a:rPr lang="en-US" dirty="0"/>
              <a:t>5pg</a:t>
            </a:r>
          </a:p>
        </p:txBody>
      </p:sp>
      <p:sp>
        <p:nvSpPr>
          <p:cNvPr id="4" name="Text Box 29">
            <a:hlinkClick r:id="" action="ppaction://macro?name=LetThemExaltHimForBishop"/>
          </p:cNvPr>
          <p:cNvSpPr txBox="1">
            <a:spLocks noChangeArrowheads="1"/>
          </p:cNvSpPr>
          <p:nvPr/>
        </p:nvSpPr>
        <p:spPr bwMode="auto">
          <a:xfrm>
            <a:off x="7412665" y="62484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defPPr>
              <a:defRPr lang="en-U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2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9538" name="Group 2"/>
          <p:cNvGraphicFramePr>
            <a:graphicFrameLocks noGrp="1"/>
          </p:cNvGraphicFramePr>
          <p:nvPr/>
        </p:nvGraphicFramePr>
        <p:xfrm>
          <a:off x="34925" y="44450"/>
          <a:ext cx="9074150" cy="6827520"/>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2089150">
                <a:tc gridSpan="2">
                  <a:txBody>
                    <a:bodyPr/>
                    <a:lstStyle/>
                    <a:p>
                      <a:pPr marL="0" marR="0" lvl="0" indent="0" algn="r"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Arial" charset="0"/>
                        </a:rPr>
                        <a:t>(6 : 5 - 14) </a:t>
                      </a:r>
                      <a:r>
                        <a:rPr kumimoji="0" lang="ar-EG" sz="3600" b="0" i="0" u="sng" strike="noStrike" cap="none" normalizeH="0" baseline="0">
                          <a:ln>
                            <a:noFill/>
                          </a:ln>
                          <a:solidFill>
                            <a:srgbClr val="FF9933"/>
                          </a:solidFill>
                          <a:effectLst/>
                          <a:latin typeface="Arial" charset="0"/>
                          <a:cs typeface="Arial" charset="0"/>
                        </a:rPr>
                        <a:t>يوحنا</a:t>
                      </a:r>
                    </a:p>
                    <a:p>
                      <a:pPr marL="0" marR="0" lvl="0" indent="0" algn="r" defTabSz="914400" rtl="0"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فرفعَ يسوعُ عَينيهِ إلى فوق ونظر أنَّ جمعاً كثيراً مُقبلٌ إليه، فقال لفيلُبُّس: " مِن أين نجدُ خُبزاً لنبتاع ليأكُل هؤلاءِ؟ " وإنَّما قال هذا ليمتحنهُ، لأنَّهُ كان عالماً ما هو مزمعٌ أن يفعلَ.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4000" b="0" i="0" u="sng" strike="noStrike" cap="none" normalizeH="0" baseline="0">
                          <a:ln>
                            <a:noFill/>
                          </a:ln>
                          <a:solidFill>
                            <a:srgbClr val="FF9933"/>
                          </a:solidFill>
                          <a:effectLst/>
                          <a:latin typeface="Arial" charset="0"/>
                          <a:cs typeface="Arial" charset="0"/>
                        </a:rPr>
                        <a:t>Jean </a:t>
                      </a:r>
                      <a:r>
                        <a:rPr kumimoji="0" lang="en-US" sz="4000" b="0" i="0" u="sng" strike="noStrike" cap="none" normalizeH="0" baseline="0">
                          <a:ln>
                            <a:noFill/>
                          </a:ln>
                          <a:solidFill>
                            <a:srgbClr val="FF9933"/>
                          </a:solidFill>
                          <a:effectLst/>
                          <a:latin typeface="Arial" charset="0"/>
                          <a:cs typeface="Arial" charset="0"/>
                        </a:rPr>
                        <a:t>6:5-14</a:t>
                      </a:r>
                      <a:endParaRPr kumimoji="0" lang="fr-FR" sz="4000" b="0" i="0" u="sng" strike="noStrike" cap="none" normalizeH="0" baseline="0">
                        <a:ln>
                          <a:noFill/>
                        </a:ln>
                        <a:solidFill>
                          <a:srgbClr val="FF9933"/>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Or, ayant levé les yeux, Jésus vit une grande foule qui venait à lui. Il dit à Philippe: "Où achèterons-nous des pains pour qu'ils aient de quoi manger? 6 En parlant ainsi il le mettait à l'épreuve; il savait, quant à lui, ce qu'il allait faire.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4000" b="0" i="0" u="sng" strike="noStrike" cap="none" normalizeH="0" baseline="0">
                          <a:ln>
                            <a:noFill/>
                          </a:ln>
                          <a:solidFill>
                            <a:srgbClr val="FF9933"/>
                          </a:solidFill>
                          <a:effectLst/>
                          <a:latin typeface="Arial" charset="0"/>
                          <a:cs typeface="Arial" charset="0"/>
                        </a:rPr>
                        <a:t>John 6:5-14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Then Jesus lifted up His eyes, and seeing a great multitude coming toward Him, He said to Philip, Where shall we buy bread, that these may eat? 6 But this He said to test him, for He Himself knew what He would do.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49549" name="Rectangle 13"/>
          <p:cNvSpPr>
            <a:spLocks noGrp="1" noChangeArrowheads="1"/>
          </p:cNvSpPr>
          <p:nvPr>
            <p:ph type="ctrTitle"/>
          </p:nvPr>
        </p:nvSpPr>
        <p:spPr/>
        <p:txBody>
          <a:bodyPr/>
          <a:lstStyle/>
          <a:p>
            <a:r>
              <a:rPr lang="en-US" dirty="0"/>
              <a:t>5g</a:t>
            </a:r>
          </a:p>
        </p:txBody>
      </p:sp>
    </p:spTree>
  </p:cSld>
  <p:clrMapOvr>
    <a:masterClrMapping/>
  </p:clrMapOvr>
</p:sld>
</file>

<file path=ppt/slides/slide2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0562" name="Group 2"/>
          <p:cNvGraphicFramePr>
            <a:graphicFrameLocks noGrp="1"/>
          </p:cNvGraphicFramePr>
          <p:nvPr/>
        </p:nvGraphicFramePr>
        <p:xfrm>
          <a:off x="34925" y="44450"/>
          <a:ext cx="9074150" cy="6339840"/>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439863">
                <a:tc gridSpan="2">
                  <a:txBody>
                    <a:bodyPr/>
                    <a:lstStyle/>
                    <a:p>
                      <a:pPr marL="0" marR="0" lvl="0" indent="0" algn="r" defTabSz="914400" rtl="0"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أجابه فيلُبُّس: " لا يَكفيهم خُبزٌ بمائتي دينار ليأخذَ كلُّ واحدٍ منهم شيئاً يسيراً ". قال له واحدٌ من تلاميذه، وهو أندراوسُ أخو سمعانَ بطرس: " يوجد هُنا غُلامٌ مَعهُ خمسةُ أرغفةِ شعيرٍ وسمكتان.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Philippe lui répondit: "Deux cents deniers de pains ne suffiraient pas pour que chacun reçoive un petit morceau." 8 Un de ses disciples, André, le frère de Simon Pierre, lui dit: 9 "Il y a là un garçon qui possède cinq pains d'orge et deux petits poissons;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Philip answered Him, Two hundred denarii worth of bread is not sufficient for them, that every one of them may have a little. 8 One of His disciples, Andrew, Simon Peter's brother, said to Him, 9 There is a lad here who has five barley loaves and two small fish,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1586" name="Group 2"/>
          <p:cNvGraphicFramePr>
            <a:graphicFrameLocks noGrp="1"/>
          </p:cNvGraphicFramePr>
          <p:nvPr/>
        </p:nvGraphicFramePr>
        <p:xfrm>
          <a:off x="34925" y="44450"/>
          <a:ext cx="9074150" cy="5804218"/>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439863">
                <a:tc gridSpan="2">
                  <a:txBody>
                    <a:bodyPr/>
                    <a:lstStyle/>
                    <a:p>
                      <a:pPr marL="0" marR="0" lvl="0" indent="0" algn="r" defTabSz="914400" rtl="0"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 كيف يكفى هذا المقدار لمثل هؤلاء الجموع. فقال يسوع: " اجعلوا النَّاس يتَّكئون ". وكانَ يوجد في ذلك المكان عُشبٌ كثيرٌ، فاتَّكأ الرِّجالُ وعددهُم كان نحو خَمسةِ آلافٍ.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mais qu'est-ce que cela pour tant de gens? 10 Jésus dit: "Faites-les asseoir." Il y avait beaucoup d'herbe à cet endroit. Ils s'assirent donc; ils étaient environ cinq mille hommes.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but what are they among so many? 10 Then Jesus said, Make the people sit down. Now there was much grass in the place. So the men sat down, in number about five thousand.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2610" name="Group 2"/>
          <p:cNvGraphicFramePr>
            <a:graphicFrameLocks noGrp="1"/>
          </p:cNvGraphicFramePr>
          <p:nvPr/>
        </p:nvGraphicFramePr>
        <p:xfrm>
          <a:off x="34925" y="44450"/>
          <a:ext cx="9001125" cy="5618163"/>
        </p:xfrm>
        <a:graphic>
          <a:graphicData uri="http://schemas.openxmlformats.org/drawingml/2006/table">
            <a:tbl>
              <a:tblPr rtl="1"/>
              <a:tblGrid>
                <a:gridCol w="4032250">
                  <a:extLst>
                    <a:ext uri="{9D8B030D-6E8A-4147-A177-3AD203B41FA5}">
                      <a16:colId xmlns:a16="http://schemas.microsoft.com/office/drawing/2014/main" val="20000"/>
                    </a:ext>
                  </a:extLst>
                </a:gridCol>
                <a:gridCol w="4968875">
                  <a:extLst>
                    <a:ext uri="{9D8B030D-6E8A-4147-A177-3AD203B41FA5}">
                      <a16:colId xmlns:a16="http://schemas.microsoft.com/office/drawing/2014/main" val="20001"/>
                    </a:ext>
                  </a:extLst>
                </a:gridCol>
              </a:tblGrid>
              <a:tr h="1368425">
                <a:tc gridSpan="2">
                  <a:txBody>
                    <a:bodyPr/>
                    <a:lstStyle/>
                    <a:p>
                      <a:pPr marL="0" marR="0" lvl="0" indent="0" algn="r" defTabSz="914400" rtl="0"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وأخذ يسوعُ الأرغفةَ وشكرَ، وأعطى التَّلاميذِ، والتَّلاميذُ أعطَوا المُتَّكئينَ. وكذلكَ أيضاً من السَّمك بقدر ما شاء كل واحد.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Alors Jésus prit les pains, il rendit grâce et les distribua aux convives. Il fit de même avec les poissons; il leur en donna autant qu'ils en désiraient.</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And Jesus took the loaves, and when He had given thanks He distributed them to the disciples, and the disciples to those sitting down; and likewise of the fish, as much as they wanted.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3634" name="Group 2"/>
          <p:cNvGraphicFramePr>
            <a:graphicFrameLocks noGrp="1"/>
          </p:cNvGraphicFramePr>
          <p:nvPr/>
        </p:nvGraphicFramePr>
        <p:xfrm>
          <a:off x="107950" y="115888"/>
          <a:ext cx="9001125" cy="6766560"/>
        </p:xfrm>
        <a:graphic>
          <a:graphicData uri="http://schemas.openxmlformats.org/drawingml/2006/table">
            <a:tbl>
              <a:tblPr rtl="1"/>
              <a:tblGrid>
                <a:gridCol w="4608512">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368425">
                <a:tc gridSpan="2">
                  <a:txBody>
                    <a:bodyPr/>
                    <a:lstStyle/>
                    <a:p>
                      <a:pPr marL="0" marR="0" lvl="0" indent="0" algn="r" defTabSz="914400" rtl="0"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فلمَّا شَبِعوا، قال لتلاميذهِ: " اجمعوا الكسر الفاضِلةَ لكى لا يضيعَ شئٌ منها ". فجمعوا من الفضلات وملأوا اثنتَي عشرةَ قُفَّةً مِنَ الكسر مِن خَمسةِ أرغفةِ الشَّعير التى فَضَلت. عن الآكلينَ.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Lorsqu'ils furent rassasiés, Jésus dit à ses disciples: "Rassemblez les morceaux qui restent, de sorte que rien ne soit perdu. 13 Ils les rassemblèrent et ils remplirent douze paniers avec les morceaux des cinq pains d'orge qui étaient restés à ceux qui avaient mangé.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So when they were filled, He said to His disciples, Gather up the fragments that remain, so that nothing is lost. 13 Therefore they gathered them up, and filled twelve baskets with the fragments of the five barley loaves which were left over by those who had eaten.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4658" name="Group 2"/>
          <p:cNvGraphicFramePr>
            <a:graphicFrameLocks noGrp="1"/>
          </p:cNvGraphicFramePr>
          <p:nvPr/>
        </p:nvGraphicFramePr>
        <p:xfrm>
          <a:off x="34925" y="44450"/>
          <a:ext cx="9145588" cy="5834063"/>
        </p:xfrm>
        <a:graphic>
          <a:graphicData uri="http://schemas.openxmlformats.org/drawingml/2006/table">
            <a:tbl>
              <a:tblPr rtl="1"/>
              <a:tblGrid>
                <a:gridCol w="4752975">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584325">
                <a:tc gridSpan="2">
                  <a:txBody>
                    <a:bodyPr/>
                    <a:lstStyle/>
                    <a:p>
                      <a:pPr marL="0" marR="0" lvl="0" indent="0" algn="r" defTabSz="914400" rtl="0"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فلمَّا رأى النَّاسُ الآيات التى صنعَها يسوعُ قالوا: " إنَّ هذا هو بالحقيقةِ النَّبيُّ الآتي إلى العالم! ".</a:t>
                      </a:r>
                      <a:r>
                        <a:rPr kumimoji="0" lang="ar-EG" sz="3200" b="0" i="0" u="none" strike="noStrike" cap="none" normalizeH="0" baseline="0">
                          <a:ln>
                            <a:noFill/>
                          </a:ln>
                          <a:solidFill>
                            <a:schemeClr val="bg1"/>
                          </a:solidFill>
                          <a:effectLst/>
                          <a:latin typeface="Arial" charset="0"/>
                          <a:cs typeface="Arial" charset="0"/>
                        </a:rPr>
                        <a:t>      </a:t>
                      </a:r>
                      <a:r>
                        <a:rPr kumimoji="0" lang="ar-EG" sz="3200" b="0" i="0" u="none" strike="noStrike" cap="none" normalizeH="0" baseline="0">
                          <a:ln>
                            <a:noFill/>
                          </a:ln>
                          <a:solidFill>
                            <a:srgbClr val="FF9933"/>
                          </a:solidFill>
                          <a:effectLst/>
                          <a:latin typeface="Arial" charset="0"/>
                          <a:cs typeface="Arial" charset="0"/>
                        </a:rPr>
                        <a:t>(والمجد للـه دائماً)</a:t>
                      </a:r>
                      <a:endParaRPr kumimoji="0" lang="en-CA" sz="3200" b="0" i="0" u="none" strike="noStrike" cap="none" normalizeH="0" baseline="0">
                        <a:ln>
                          <a:noFill/>
                        </a:ln>
                        <a:solidFill>
                          <a:srgbClr val="FF9933"/>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 </a:t>
                      </a:r>
                      <a:r>
                        <a:rPr kumimoji="0" lang="fr-FR" sz="2800" b="0" i="0" u="none" strike="noStrike" cap="none" normalizeH="0" baseline="0">
                          <a:ln>
                            <a:noFill/>
                          </a:ln>
                          <a:solidFill>
                            <a:schemeClr val="bg1"/>
                          </a:solidFill>
                          <a:effectLst/>
                          <a:latin typeface="Arial" charset="0"/>
                          <a:cs typeface="Arial" charset="0"/>
                        </a:rPr>
                        <a:t>A la vue du signe qu'il venait d'opérer, les gens dirent: "Celui-ci est vraiment le Prophète, celui qui doit venir dans le monde.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 Then those men, when they had seen the sign that Jesus did, said, This is truly the Prophet who is to come into the world.</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5684" name="Text Box 4"/>
          <p:cNvSpPr txBox="1">
            <a:spLocks noChangeArrowheads="1"/>
          </p:cNvSpPr>
          <p:nvPr/>
        </p:nvSpPr>
        <p:spPr bwMode="auto">
          <a:xfrm>
            <a:off x="900113" y="347663"/>
            <a:ext cx="7613650" cy="2289175"/>
          </a:xfrm>
          <a:prstGeom prst="rect">
            <a:avLst/>
          </a:prstGeom>
          <a:solidFill>
            <a:srgbClr val="FF0000"/>
          </a:solidFill>
          <a:ln w="9525">
            <a:noFill/>
            <a:miter lim="800000"/>
            <a:headEnd/>
            <a:tailEnd/>
          </a:ln>
          <a:effectLst/>
        </p:spPr>
        <p:txBody>
          <a:bodyPr>
            <a:spAutoFit/>
          </a:bodyPr>
          <a:lstStyle/>
          <a:p>
            <a:pPr algn="ctr">
              <a:spcBef>
                <a:spcPct val="50000"/>
              </a:spcBef>
            </a:pPr>
            <a:r>
              <a:rPr lang="en-CA" sz="3600" dirty="0">
                <a:solidFill>
                  <a:schemeClr val="bg1"/>
                </a:solidFill>
              </a:rPr>
              <a:t>Sermon &amp; Gospel Response</a:t>
            </a:r>
          </a:p>
          <a:p>
            <a:pPr algn="ctr" rtl="1">
              <a:spcBef>
                <a:spcPct val="50000"/>
              </a:spcBef>
            </a:pPr>
            <a:r>
              <a:rPr lang="ar-EG" sz="3600" dirty="0">
                <a:solidFill>
                  <a:schemeClr val="bg1"/>
                </a:solidFill>
              </a:rPr>
              <a:t> العظة و مرد الأنجيل</a:t>
            </a:r>
          </a:p>
          <a:p>
            <a:pPr algn="ctr">
              <a:spcBef>
                <a:spcPct val="50000"/>
              </a:spcBef>
            </a:pPr>
            <a:r>
              <a:rPr lang="fr-CA" sz="3600" dirty="0">
                <a:solidFill>
                  <a:schemeClr val="bg1"/>
                </a:solidFill>
              </a:rPr>
              <a:t>Sermon &amp; Réponse de L’évangile</a:t>
            </a:r>
          </a:p>
        </p:txBody>
      </p:sp>
      <p:pic>
        <p:nvPicPr>
          <p:cNvPr id="7" name="Picture 3" descr="pointing"/>
          <p:cNvPicPr>
            <a:picLocks noChangeAspect="1" noChangeArrowheads="1"/>
          </p:cNvPicPr>
          <p:nvPr/>
        </p:nvPicPr>
        <p:blipFill>
          <a:blip r:embed="rId2"/>
          <a:srcRect/>
          <a:stretch>
            <a:fillRect/>
          </a:stretch>
        </p:blipFill>
        <p:spPr bwMode="auto">
          <a:xfrm>
            <a:off x="1479572" y="4529138"/>
            <a:ext cx="1238250" cy="628650"/>
          </a:xfrm>
          <a:prstGeom prst="rect">
            <a:avLst/>
          </a:prstGeom>
          <a:noFill/>
          <a:ln w="9525">
            <a:noFill/>
            <a:miter lim="800000"/>
            <a:headEnd/>
            <a:tailEnd/>
          </a:ln>
        </p:spPr>
      </p:pic>
      <p:sp>
        <p:nvSpPr>
          <p:cNvPr id="8"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a:t>Continue to the Liturgy of the Believers</a:t>
            </a:r>
            <a:endParaRPr lang="fr-CA" sz="2800" b="1" dirty="0"/>
          </a:p>
          <a:p>
            <a:pPr algn="ctr">
              <a:lnSpc>
                <a:spcPct val="90000"/>
              </a:lnSpc>
            </a:pPr>
            <a:r>
              <a:rPr lang="ar-EG" sz="2800" b="1" dirty="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31922</Words>
  <Application>Microsoft Office PowerPoint</Application>
  <PresentationFormat>Affichage à l'écran (4:3)</PresentationFormat>
  <Paragraphs>1284</Paragraphs>
  <Slides>288</Slides>
  <Notes>17</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288</vt:i4>
      </vt:variant>
    </vt:vector>
  </HeadingPairs>
  <TitlesOfParts>
    <vt:vector size="293" baseType="lpstr">
      <vt:lpstr>Arial</vt:lpstr>
      <vt:lpstr>Avva_Shenouda</vt:lpstr>
      <vt:lpstr>Coptic</vt:lpstr>
      <vt:lpstr>Times New Roman</vt:lpstr>
      <vt:lpstr>Default Design</vt:lpstr>
      <vt:lpstr>قراءات آحاد شهر طوبة Lectures des dimanches du mois de Tuba</vt:lpstr>
      <vt:lpstr>Présentation PowerPoint</vt:lpstr>
      <vt:lpstr>Présentation PowerPoint</vt:lpstr>
      <vt:lpstr>1pv</vt:lpstr>
      <vt:lpstr>1v</vt:lpstr>
      <vt:lpstr>Présentation PowerPoint</vt:lpstr>
      <vt:lpstr>Présentation PowerPoint</vt:lpstr>
      <vt:lpstr>Présentation PowerPoint</vt:lpstr>
      <vt:lpstr>1pm</vt:lpstr>
      <vt:lpstr>1m</vt:lpstr>
      <vt:lpstr>Présentation PowerPoint</vt:lpstr>
      <vt:lpstr>Présentation PowerPoint</vt:lpstr>
      <vt:lpstr>Présentation PowerPoint</vt:lpstr>
      <vt:lpstr>Paul, the servant of our Lord, Jesus Christ, called to be an apostle, appointed to the Gospel of God. </vt:lpstr>
      <vt:lpstr>1p</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1c</vt:lpstr>
      <vt:lpstr>Présentation PowerPoint</vt:lpstr>
      <vt:lpstr>Présentation PowerPoint</vt:lpstr>
      <vt:lpstr>Présentation PowerPoint</vt:lpstr>
      <vt:lpstr>Présentation PowerPoint</vt:lpstr>
      <vt:lpstr>Présentation PowerPoint</vt:lpstr>
      <vt:lpstr>Présentation PowerPoint</vt:lpstr>
      <vt:lpstr>The Acts of our fathers, the apostles, may their blessings be with us.  Amen.</vt:lpstr>
      <vt:lpstr>1a</vt:lpstr>
      <vt:lpstr>Présentation PowerPoint</vt:lpstr>
      <vt:lpstr>Présentation PowerPoint</vt:lpstr>
      <vt:lpstr>Présentation PowerPoint</vt:lpstr>
      <vt:lpstr>Présentation PowerPoint</vt:lpstr>
      <vt:lpstr>Présentation PowerPoint</vt:lpstr>
      <vt:lpstr>THE SYNEXARIUM السنكسار LE SYNEXAIRE</vt:lpstr>
      <vt:lpstr>Présentation PowerPoint</vt:lpstr>
      <vt:lpstr>1pg</vt:lpstr>
      <vt:lpstr>1g</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2pv</vt:lpstr>
      <vt:lpstr>2v</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2pm</vt:lpstr>
      <vt:lpstr>2m</vt:lpstr>
      <vt:lpstr>Présentation PowerPoint</vt:lpstr>
      <vt:lpstr>Présentation PowerPoint</vt:lpstr>
      <vt:lpstr>Présentation PowerPoint</vt:lpstr>
      <vt:lpstr>Paul, the servant of our Lord, Jesus Christ, called to be an apostle, appointed to the Gospel of God. </vt:lpstr>
      <vt:lpstr>2p</vt:lpstr>
      <vt:lpstr>Présentation PowerPoint</vt:lpstr>
      <vt:lpstr>Présentation PowerPoint</vt:lpstr>
      <vt:lpstr>Présentation PowerPoint</vt:lpstr>
      <vt:lpstr>Présentation PowerPoint</vt:lpstr>
      <vt:lpstr>Présentation PowerPoint</vt:lpstr>
      <vt:lpstr>2c</vt:lpstr>
      <vt:lpstr>Présentation PowerPoint</vt:lpstr>
      <vt:lpstr>Présentation PowerPoint</vt:lpstr>
      <vt:lpstr>Présentation PowerPoint</vt:lpstr>
      <vt:lpstr>Présentation PowerPoint</vt:lpstr>
      <vt:lpstr>The Acts of our fathers, the apostles, may their blessings be with us.  Amen.</vt:lpstr>
      <vt:lpstr>2a</vt:lpstr>
      <vt:lpstr>Présentation PowerPoint</vt:lpstr>
      <vt:lpstr>Présentation PowerPoint</vt:lpstr>
      <vt:lpstr>Présentation PowerPoint</vt:lpstr>
      <vt:lpstr>Présentation PowerPoint</vt:lpstr>
      <vt:lpstr>Présentation PowerPoint</vt:lpstr>
      <vt:lpstr>THE SYNEXARIUM السنكسار LE SYNEXAIRE</vt:lpstr>
      <vt:lpstr>Présentation PowerPoint</vt:lpstr>
      <vt:lpstr>2pg</vt:lpstr>
      <vt:lpstr>2g</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3pv</vt:lpstr>
      <vt:lpstr>3v</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3pm</vt:lpstr>
      <vt:lpstr>3m</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Paul, the servant of our Lord, Jesus Christ, called to be an apostle, appointed to the Gospel of God. </vt:lpstr>
      <vt:lpstr>3p</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3c</vt:lpstr>
      <vt:lpstr>Présentation PowerPoint</vt:lpstr>
      <vt:lpstr>Présentation PowerPoint</vt:lpstr>
      <vt:lpstr>Présentation PowerPoint</vt:lpstr>
      <vt:lpstr>Présentation PowerPoint</vt:lpstr>
      <vt:lpstr>Présentation PowerPoint</vt:lpstr>
      <vt:lpstr>Présentation PowerPoint</vt:lpstr>
      <vt:lpstr>The Acts of our fathers, the apostles, may their blessings be with us.  Amen.</vt:lpstr>
      <vt:lpstr>3a</vt:lpstr>
      <vt:lpstr>Présentation PowerPoint</vt:lpstr>
      <vt:lpstr>Présentation PowerPoint</vt:lpstr>
      <vt:lpstr>Présentation PowerPoint</vt:lpstr>
      <vt:lpstr>Présentation PowerPoint</vt:lpstr>
      <vt:lpstr>Présentation PowerPoint</vt:lpstr>
      <vt:lpstr>THE SYNEXARIUM السنكسار LE SYNEXAIRE</vt:lpstr>
      <vt:lpstr>Présentation PowerPoint</vt:lpstr>
      <vt:lpstr>3pg</vt:lpstr>
      <vt:lpstr>3g</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4pv</vt:lpstr>
      <vt:lpstr>4v</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4pm</vt:lpstr>
      <vt:lpstr>4m</vt:lpstr>
      <vt:lpstr>Présentation PowerPoint</vt:lpstr>
      <vt:lpstr>Présentation PowerPoint</vt:lpstr>
      <vt:lpstr>Présentation PowerPoint</vt:lpstr>
      <vt:lpstr>Présentation PowerPoint</vt:lpstr>
      <vt:lpstr>Présentation PowerPoint</vt:lpstr>
      <vt:lpstr>Paul, the servant of our Lord, Jesus Christ, called to be an apostle, appointed to the Gospel of God. </vt:lpstr>
      <vt:lpstr>4p</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4c</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The Acts of our fathers, the apostles, may their blessings be with us.  Amen.</vt:lpstr>
      <vt:lpstr>4a</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THE SYNEXARIUM السنكسار LE SYNEXAIRE</vt:lpstr>
      <vt:lpstr>Présentation PowerPoint</vt:lpstr>
      <vt:lpstr>4pg</vt:lpstr>
      <vt:lpstr>4g</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5pv</vt:lpstr>
      <vt:lpstr>5v</vt:lpstr>
      <vt:lpstr>Présentation PowerPoint</vt:lpstr>
      <vt:lpstr>Présentation PowerPoint</vt:lpstr>
      <vt:lpstr>Présentation PowerPoint</vt:lpstr>
      <vt:lpstr>Présentation PowerPoint</vt:lpstr>
      <vt:lpstr>5pm</vt:lpstr>
      <vt:lpstr>5m</vt:lpstr>
      <vt:lpstr>Présentation PowerPoint</vt:lpstr>
      <vt:lpstr>Présentation PowerPoint</vt:lpstr>
      <vt:lpstr>Paul, the servant of our Lord, Jesus Christ, called to be an apostle, appointed to the Gospel of God. </vt:lpstr>
      <vt:lpstr>5p</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5c</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The Acts of our fathers, the apostles, may their blessings be with us.  Amen.</vt:lpstr>
      <vt:lpstr>5a</vt:lpstr>
      <vt:lpstr>Présentation PowerPoint</vt:lpstr>
      <vt:lpstr>Présentation PowerPoint</vt:lpstr>
      <vt:lpstr>Présentation PowerPoint</vt:lpstr>
      <vt:lpstr>Présentation PowerPoint</vt:lpstr>
      <vt:lpstr>Présentation PowerPoint</vt:lpstr>
      <vt:lpstr>Présentation PowerPoint</vt:lpstr>
      <vt:lpstr>THE SYNEXARIUM السنكسار LE SYNEXAIRE</vt:lpstr>
      <vt:lpstr>Présentation PowerPoint</vt:lpstr>
      <vt:lpstr>5pg</vt:lpstr>
      <vt:lpstr>5g</vt:lpstr>
      <vt:lpstr>Présentation PowerPoint</vt:lpstr>
      <vt:lpstr>Présentation PowerPoint</vt:lpstr>
      <vt:lpstr>Présentation PowerPoint</vt:lpstr>
      <vt:lpstr>Présentation PowerPoint</vt:lpstr>
      <vt:lpstr>Présentation PowerPoint</vt:lpstr>
      <vt:lpstr>Présentation PowerPoint</vt:lpstr>
    </vt:vector>
  </TitlesOfParts>
  <Company>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sami</dc:creator>
  <cp:lastModifiedBy>Christophe Boshra</cp:lastModifiedBy>
  <cp:revision>215</cp:revision>
  <dcterms:created xsi:type="dcterms:W3CDTF">2007-08-29T18:38:38Z</dcterms:created>
  <dcterms:modified xsi:type="dcterms:W3CDTF">2021-02-24T17:55:48Z</dcterms:modified>
</cp:coreProperties>
</file>